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notesSlides/notesSlide2.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402" r:id="rId2"/>
    <p:sldId id="438" r:id="rId3"/>
    <p:sldId id="439" r:id="rId4"/>
    <p:sldId id="433" r:id="rId5"/>
    <p:sldId id="397" r:id="rId6"/>
    <p:sldId id="395" r:id="rId7"/>
    <p:sldId id="396" r:id="rId8"/>
    <p:sldId id="405" r:id="rId9"/>
    <p:sldId id="404" r:id="rId10"/>
    <p:sldId id="398" r:id="rId11"/>
    <p:sldId id="403" r:id="rId12"/>
    <p:sldId id="401" r:id="rId13"/>
    <p:sldId id="400" r:id="rId14"/>
    <p:sldId id="425" r:id="rId15"/>
    <p:sldId id="423" r:id="rId16"/>
    <p:sldId id="426" r:id="rId17"/>
    <p:sldId id="406" r:id="rId18"/>
    <p:sldId id="428" r:id="rId19"/>
    <p:sldId id="441" r:id="rId20"/>
    <p:sldId id="422" r:id="rId21"/>
    <p:sldId id="429" r:id="rId22"/>
    <p:sldId id="440" r:id="rId23"/>
    <p:sldId id="430" r:id="rId24"/>
    <p:sldId id="431" r:id="rId25"/>
    <p:sldId id="432" r:id="rId26"/>
    <p:sldId id="435" r:id="rId27"/>
    <p:sldId id="436" r:id="rId28"/>
    <p:sldId id="437" r:id="rId29"/>
    <p:sldId id="407" r:id="rId30"/>
    <p:sldId id="427" r:id="rId31"/>
    <p:sldId id="412" r:id="rId32"/>
  </p:sldIdLst>
  <p:sldSz cx="9144000" cy="6858000" type="screen4x3"/>
  <p:notesSz cx="6854825" cy="9083675"/>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scar Lovera" initials="O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A47"/>
    <a:srgbClr val="FF1111"/>
    <a:srgbClr val="CC0000"/>
    <a:srgbClr val="FE0000"/>
    <a:srgbClr val="F71556"/>
    <a:srgbClr val="FF2F2F"/>
    <a:srgbClr val="EA0000"/>
    <a:srgbClr val="B2B2B2"/>
    <a:srgbClr val="F5557B"/>
    <a:srgbClr val="F95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73" autoAdjust="0"/>
    <p:restoredTop sz="89771" autoAdjust="0"/>
  </p:normalViewPr>
  <p:slideViewPr>
    <p:cSldViewPr>
      <p:cViewPr>
        <p:scale>
          <a:sx n="77" d="100"/>
          <a:sy n="77" d="100"/>
        </p:scale>
        <p:origin x="-1200" y="-4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2136" y="-108"/>
      </p:cViewPr>
      <p:guideLst>
        <p:guide orient="horz" pos="2861"/>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Libro2" TargetMode="External"/></Relationships>
</file>

<file path=ppt/charts/_rels/chart1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14.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15.xml.rels><?xml version="1.0" encoding="UTF-8" standalone="yes"?>
<Relationships xmlns="http://schemas.openxmlformats.org/package/2006/relationships"><Relationship Id="rId1" Type="http://schemas.openxmlformats.org/officeDocument/2006/relationships/oleObject" Target="file:///C:\Users\mareli\Desktop\Marco%20elizeche\Politica%20Fiscal\Infomres%20T&#233;cnicos\2014\septiembre\graficos%20trabajo%20tributario.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areli\Desktop\Marco%20elizeche\Politica%20Fiscal\Estad&#237;sticas\Estadisticas%20Tributarias\Estadisticas%20de%20Am&#233;rica%20Latina%20y%20OCDE\Copia%20de%20PresionTribLATAM_2014.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areli\Desktop\Marco%20elizeche\Politica%20Fiscal\Infomres%20T&#233;cnicos\2014\septiembre\graficos%20trabajo%20tributario.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mareli\Desktop\Marco%20elizeche\Politica%20Fiscal\Infomres%20T&#233;cnicos\2014\septiembre\graficos%20trabajo%20tributario.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mareli\Desktop\Marco%20elizeche\Politica%20Fiscal\Infomres%20T&#233;cnicos\2014\septiembre\graficos%20trabajo%20tributario.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Libro2"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Libro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'Grafico 1'!$E$1</c:f>
              <c:strCache>
                <c:ptCount val="1"/>
                <c:pt idx="0">
                  <c:v>% participación</c:v>
                </c:pt>
              </c:strCache>
            </c:strRef>
          </c:tx>
          <c:spPr>
            <a:solidFill>
              <a:schemeClr val="accent2">
                <a:lumMod val="75000"/>
              </a:schemeClr>
            </a:solidFill>
            <a:scene3d>
              <a:camera prst="orthographicFront"/>
              <a:lightRig rig="threePt" dir="t"/>
            </a:scene3d>
            <a:sp3d>
              <a:bevelT w="38100"/>
            </a:sp3d>
          </c:spPr>
          <c:invertIfNegative val="0"/>
          <c:dLbls>
            <c:showLegendKey val="0"/>
            <c:showVal val="1"/>
            <c:showCatName val="0"/>
            <c:showSerName val="0"/>
            <c:showPercent val="0"/>
            <c:showBubbleSize val="0"/>
            <c:showLeaderLines val="0"/>
          </c:dLbls>
          <c:cat>
            <c:numRef>
              <c:f>'Grafico 1'!$B$2:$B$11</c:f>
              <c:numCache>
                <c:formatCode>General</c:formatCode>
                <c:ptCount val="10"/>
                <c:pt idx="0">
                  <c:v>2004</c:v>
                </c:pt>
                <c:pt idx="1">
                  <c:v>2005</c:v>
                </c:pt>
                <c:pt idx="2">
                  <c:v>2006</c:v>
                </c:pt>
                <c:pt idx="3">
                  <c:v>2007</c:v>
                </c:pt>
                <c:pt idx="4">
                  <c:v>2008</c:v>
                </c:pt>
                <c:pt idx="5">
                  <c:v>2009</c:v>
                </c:pt>
                <c:pt idx="6">
                  <c:v>2010</c:v>
                </c:pt>
                <c:pt idx="7">
                  <c:v>2011</c:v>
                </c:pt>
                <c:pt idx="8">
                  <c:v>2012</c:v>
                </c:pt>
                <c:pt idx="9">
                  <c:v>2013</c:v>
                </c:pt>
              </c:numCache>
            </c:numRef>
          </c:cat>
          <c:val>
            <c:numRef>
              <c:f>'Grafico 1'!$E$2:$E$11</c:f>
              <c:numCache>
                <c:formatCode>0.0%</c:formatCode>
                <c:ptCount val="10"/>
                <c:pt idx="0">
                  <c:v>0.64513884301348279</c:v>
                </c:pt>
                <c:pt idx="1">
                  <c:v>0.64724324989466087</c:v>
                </c:pt>
                <c:pt idx="2">
                  <c:v>0.65651463884531258</c:v>
                </c:pt>
                <c:pt idx="3">
                  <c:v>0.64764116864509413</c:v>
                </c:pt>
                <c:pt idx="4">
                  <c:v>0.67909680618064727</c:v>
                </c:pt>
                <c:pt idx="5">
                  <c:v>0.66330433923197918</c:v>
                </c:pt>
                <c:pt idx="6">
                  <c:v>0.70201301039494635</c:v>
                </c:pt>
                <c:pt idx="7">
                  <c:v>0.69635730364117787</c:v>
                </c:pt>
                <c:pt idx="8">
                  <c:v>0.67202322866429176</c:v>
                </c:pt>
                <c:pt idx="9">
                  <c:v>0.68939215004941845</c:v>
                </c:pt>
              </c:numCache>
            </c:numRef>
          </c:val>
        </c:ser>
        <c:dLbls>
          <c:showLegendKey val="0"/>
          <c:showVal val="0"/>
          <c:showCatName val="0"/>
          <c:showSerName val="0"/>
          <c:showPercent val="0"/>
          <c:showBubbleSize val="0"/>
        </c:dLbls>
        <c:gapWidth val="15"/>
        <c:axId val="35426304"/>
        <c:axId val="35427840"/>
      </c:barChart>
      <c:catAx>
        <c:axId val="35426304"/>
        <c:scaling>
          <c:orientation val="minMax"/>
        </c:scaling>
        <c:delete val="0"/>
        <c:axPos val="b"/>
        <c:numFmt formatCode="General" sourceLinked="1"/>
        <c:majorTickMark val="out"/>
        <c:minorTickMark val="none"/>
        <c:tickLblPos val="nextTo"/>
        <c:crossAx val="35427840"/>
        <c:crosses val="autoZero"/>
        <c:auto val="1"/>
        <c:lblAlgn val="ctr"/>
        <c:lblOffset val="100"/>
        <c:noMultiLvlLbl val="0"/>
      </c:catAx>
      <c:valAx>
        <c:axId val="35427840"/>
        <c:scaling>
          <c:orientation val="minMax"/>
        </c:scaling>
        <c:delete val="0"/>
        <c:axPos val="l"/>
        <c:numFmt formatCode="0.0%" sourceLinked="1"/>
        <c:majorTickMark val="out"/>
        <c:minorTickMark val="none"/>
        <c:tickLblPos val="nextTo"/>
        <c:crossAx val="35426304"/>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50052101358417E-2"/>
          <c:y val="6.7590662059783688E-2"/>
          <c:w val="0.90094394707031511"/>
          <c:h val="0.80939461825215164"/>
        </c:manualLayout>
      </c:layout>
      <c:barChart>
        <c:barDir val="col"/>
        <c:grouping val="clustered"/>
        <c:varyColors val="0"/>
        <c:ser>
          <c:idx val="0"/>
          <c:order val="0"/>
          <c:tx>
            <c:strRef>
              <c:f>Hoja5!$A$25</c:f>
              <c:strCache>
                <c:ptCount val="1"/>
                <c:pt idx="0">
                  <c:v>Argentina</c:v>
                </c:pt>
              </c:strCache>
            </c:strRef>
          </c:tx>
          <c:spPr>
            <a:solidFill>
              <a:srgbClr val="00B050"/>
            </a:solidFill>
            <a:ln w="12700" cap="flat" cmpd="sng" algn="ctr">
              <a:solidFill>
                <a:schemeClr val="bg1"/>
              </a:solidFill>
              <a:prstDash val="solid"/>
            </a:ln>
            <a:effectLst/>
          </c:spPr>
          <c:invertIfNegative val="0"/>
          <c:dLbls>
            <c:dLblPos val="outEnd"/>
            <c:showLegendKey val="0"/>
            <c:showVal val="1"/>
            <c:showCatName val="0"/>
            <c:showSerName val="0"/>
            <c:showPercent val="0"/>
            <c:showBubbleSize val="0"/>
            <c:showLeaderLines val="0"/>
          </c:dLbls>
          <c:cat>
            <c:numRef>
              <c:f>Hoja5!$B$24:$E$24</c:f>
              <c:numCache>
                <c:formatCode>General</c:formatCode>
                <c:ptCount val="4"/>
                <c:pt idx="0">
                  <c:v>1980</c:v>
                </c:pt>
                <c:pt idx="1">
                  <c:v>1990</c:v>
                </c:pt>
                <c:pt idx="2">
                  <c:v>2000</c:v>
                </c:pt>
                <c:pt idx="3">
                  <c:v>2010</c:v>
                </c:pt>
              </c:numCache>
            </c:numRef>
          </c:cat>
          <c:val>
            <c:numRef>
              <c:f>Hoja5!$B$25:$E$25</c:f>
              <c:numCache>
                <c:formatCode>0.0</c:formatCode>
                <c:ptCount val="4"/>
                <c:pt idx="0">
                  <c:v>19.874200000000005</c:v>
                </c:pt>
                <c:pt idx="1">
                  <c:v>18.268399999999971</c:v>
                </c:pt>
                <c:pt idx="2">
                  <c:v>19.075400000000002</c:v>
                </c:pt>
                <c:pt idx="3">
                  <c:v>24.654000000000021</c:v>
                </c:pt>
              </c:numCache>
            </c:numRef>
          </c:val>
        </c:ser>
        <c:ser>
          <c:idx val="1"/>
          <c:order val="1"/>
          <c:tx>
            <c:strRef>
              <c:f>Hoja5!$A$26</c:f>
              <c:strCache>
                <c:ptCount val="1"/>
                <c:pt idx="0">
                  <c:v>Brasil</c:v>
                </c:pt>
              </c:strCache>
            </c:strRef>
          </c:tx>
          <c:spPr>
            <a:solidFill>
              <a:schemeClr val="accent6">
                <a:lumMod val="75000"/>
              </a:schemeClr>
            </a:solidFill>
            <a:ln w="12700" cap="flat" cmpd="sng" algn="ctr">
              <a:solidFill>
                <a:schemeClr val="bg1"/>
              </a:solidFill>
              <a:prstDash val="solid"/>
            </a:ln>
            <a:effectLst/>
          </c:spPr>
          <c:invertIfNegative val="0"/>
          <c:dLbls>
            <c:dLblPos val="outEnd"/>
            <c:showLegendKey val="0"/>
            <c:showVal val="1"/>
            <c:showCatName val="0"/>
            <c:showSerName val="0"/>
            <c:showPercent val="0"/>
            <c:showBubbleSize val="0"/>
            <c:showLeaderLines val="0"/>
          </c:dLbls>
          <c:cat>
            <c:numRef>
              <c:f>Hoja5!$B$24:$E$24</c:f>
              <c:numCache>
                <c:formatCode>General</c:formatCode>
                <c:ptCount val="4"/>
                <c:pt idx="0">
                  <c:v>1980</c:v>
                </c:pt>
                <c:pt idx="1">
                  <c:v>1990</c:v>
                </c:pt>
                <c:pt idx="2">
                  <c:v>2000</c:v>
                </c:pt>
                <c:pt idx="3">
                  <c:v>2010</c:v>
                </c:pt>
              </c:numCache>
            </c:numRef>
          </c:cat>
          <c:val>
            <c:numRef>
              <c:f>Hoja5!$B$26:$E$26</c:f>
              <c:numCache>
                <c:formatCode>0.0</c:formatCode>
                <c:ptCount val="4"/>
                <c:pt idx="0">
                  <c:v>18.917999999999999</c:v>
                </c:pt>
                <c:pt idx="1">
                  <c:v>18.044700000000002</c:v>
                </c:pt>
                <c:pt idx="2">
                  <c:v>17.5184</c:v>
                </c:pt>
                <c:pt idx="3">
                  <c:v>18.943249999999956</c:v>
                </c:pt>
              </c:numCache>
            </c:numRef>
          </c:val>
        </c:ser>
        <c:ser>
          <c:idx val="2"/>
          <c:order val="2"/>
          <c:tx>
            <c:strRef>
              <c:f>Hoja5!$A$27</c:f>
              <c:strCache>
                <c:ptCount val="1"/>
                <c:pt idx="0">
                  <c:v>Uruguay</c:v>
                </c:pt>
              </c:strCache>
            </c:strRef>
          </c:tx>
          <c:spPr>
            <a:solidFill>
              <a:srgbClr val="FFC000"/>
            </a:solidFill>
            <a:ln w="12700" cap="flat" cmpd="sng" algn="ctr">
              <a:solidFill>
                <a:schemeClr val="bg1"/>
              </a:solidFill>
              <a:prstDash val="solid"/>
            </a:ln>
            <a:effectLst/>
          </c:spPr>
          <c:invertIfNegative val="0"/>
          <c:dLbls>
            <c:dLblPos val="outEnd"/>
            <c:showLegendKey val="0"/>
            <c:showVal val="1"/>
            <c:showCatName val="0"/>
            <c:showSerName val="0"/>
            <c:showPercent val="0"/>
            <c:showBubbleSize val="0"/>
            <c:showLeaderLines val="0"/>
          </c:dLbls>
          <c:cat>
            <c:numRef>
              <c:f>Hoja5!$B$24:$E$24</c:f>
              <c:numCache>
                <c:formatCode>General</c:formatCode>
                <c:ptCount val="4"/>
                <c:pt idx="0">
                  <c:v>1980</c:v>
                </c:pt>
                <c:pt idx="1">
                  <c:v>1990</c:v>
                </c:pt>
                <c:pt idx="2">
                  <c:v>2000</c:v>
                </c:pt>
                <c:pt idx="3">
                  <c:v>2010</c:v>
                </c:pt>
              </c:numCache>
            </c:numRef>
          </c:cat>
          <c:val>
            <c:numRef>
              <c:f>Hoja5!$B$27:$E$27</c:f>
              <c:numCache>
                <c:formatCode>0.0</c:formatCode>
                <c:ptCount val="4"/>
                <c:pt idx="0">
                  <c:v>14.90940000000001</c:v>
                </c:pt>
                <c:pt idx="1">
                  <c:v>16.513300000000001</c:v>
                </c:pt>
                <c:pt idx="2">
                  <c:v>17.4161</c:v>
                </c:pt>
                <c:pt idx="3">
                  <c:v>20.268499999999964</c:v>
                </c:pt>
              </c:numCache>
            </c:numRef>
          </c:val>
        </c:ser>
        <c:ser>
          <c:idx val="3"/>
          <c:order val="3"/>
          <c:tx>
            <c:strRef>
              <c:f>Hoja5!$A$28</c:f>
              <c:strCache>
                <c:ptCount val="1"/>
                <c:pt idx="0">
                  <c:v>Paraguay</c:v>
                </c:pt>
              </c:strCache>
            </c:strRef>
          </c:tx>
          <c:spPr>
            <a:solidFill>
              <a:srgbClr val="00B0F0"/>
            </a:solidFill>
            <a:ln w="12700" cap="flat" cmpd="sng" algn="ctr">
              <a:solidFill>
                <a:schemeClr val="bg1"/>
              </a:solidFill>
              <a:prstDash val="solid"/>
            </a:ln>
            <a:effectLst/>
          </c:spPr>
          <c:invertIfNegative val="0"/>
          <c:dLbls>
            <c:dLblPos val="outEnd"/>
            <c:showLegendKey val="0"/>
            <c:showVal val="1"/>
            <c:showCatName val="0"/>
            <c:showSerName val="0"/>
            <c:showPercent val="0"/>
            <c:showBubbleSize val="0"/>
            <c:showLeaderLines val="0"/>
          </c:dLbls>
          <c:cat>
            <c:numRef>
              <c:f>Hoja5!$B$24:$E$24</c:f>
              <c:numCache>
                <c:formatCode>General</c:formatCode>
                <c:ptCount val="4"/>
                <c:pt idx="0">
                  <c:v>1980</c:v>
                </c:pt>
                <c:pt idx="1">
                  <c:v>1990</c:v>
                </c:pt>
                <c:pt idx="2">
                  <c:v>2000</c:v>
                </c:pt>
                <c:pt idx="3">
                  <c:v>2010</c:v>
                </c:pt>
              </c:numCache>
            </c:numRef>
          </c:cat>
          <c:val>
            <c:numRef>
              <c:f>Hoja5!$B$28:$E$28</c:f>
              <c:numCache>
                <c:formatCode>0.0</c:formatCode>
                <c:ptCount val="4"/>
                <c:pt idx="0">
                  <c:v>23.629300000000001</c:v>
                </c:pt>
                <c:pt idx="1">
                  <c:v>20.3643</c:v>
                </c:pt>
                <c:pt idx="2">
                  <c:v>16.031399999999987</c:v>
                </c:pt>
                <c:pt idx="3">
                  <c:v>15.926</c:v>
                </c:pt>
              </c:numCache>
            </c:numRef>
          </c:val>
        </c:ser>
        <c:dLbls>
          <c:showLegendKey val="0"/>
          <c:showVal val="0"/>
          <c:showCatName val="0"/>
          <c:showSerName val="0"/>
          <c:showPercent val="0"/>
          <c:showBubbleSize val="0"/>
        </c:dLbls>
        <c:gapWidth val="150"/>
        <c:axId val="64184704"/>
        <c:axId val="64186240"/>
      </c:barChart>
      <c:catAx>
        <c:axId val="64184704"/>
        <c:scaling>
          <c:orientation val="minMax"/>
        </c:scaling>
        <c:delete val="0"/>
        <c:axPos val="b"/>
        <c:numFmt formatCode="General" sourceLinked="1"/>
        <c:majorTickMark val="out"/>
        <c:minorTickMark val="none"/>
        <c:tickLblPos val="nextTo"/>
        <c:crossAx val="64186240"/>
        <c:crosses val="autoZero"/>
        <c:auto val="1"/>
        <c:lblAlgn val="ctr"/>
        <c:lblOffset val="100"/>
        <c:noMultiLvlLbl val="0"/>
      </c:catAx>
      <c:valAx>
        <c:axId val="64186240"/>
        <c:scaling>
          <c:orientation val="minMax"/>
        </c:scaling>
        <c:delete val="0"/>
        <c:axPos val="l"/>
        <c:majorGridlines>
          <c:spPr>
            <a:ln>
              <a:solidFill>
                <a:schemeClr val="tx2">
                  <a:lumMod val="60000"/>
                  <a:lumOff val="40000"/>
                </a:schemeClr>
              </a:solidFill>
            </a:ln>
          </c:spPr>
        </c:majorGridlines>
        <c:numFmt formatCode="0" sourceLinked="0"/>
        <c:majorTickMark val="out"/>
        <c:minorTickMark val="none"/>
        <c:tickLblPos val="nextTo"/>
        <c:spPr>
          <a:ln>
            <a:noFill/>
          </a:ln>
        </c:spPr>
        <c:crossAx val="64184704"/>
        <c:crosses val="autoZero"/>
        <c:crossBetween val="between"/>
      </c:valAx>
      <c:spPr>
        <a:noFill/>
      </c:spPr>
    </c:plotArea>
    <c:legend>
      <c:legendPos val="t"/>
      <c:layout>
        <c:manualLayout>
          <c:xMode val="edge"/>
          <c:yMode val="edge"/>
          <c:x val="0.22063436004213496"/>
          <c:y val="8.2170525597592081E-2"/>
          <c:w val="0.59327909011373581"/>
          <c:h val="8.371719160104997E-2"/>
        </c:manualLayout>
      </c:layout>
      <c:overlay val="0"/>
    </c:legend>
    <c:plotVisOnly val="1"/>
    <c:dispBlanksAs val="gap"/>
    <c:showDLblsOverMax val="0"/>
  </c:chart>
  <c:spPr>
    <a:noFill/>
    <a:ln>
      <a:noFill/>
    </a:ln>
  </c:spPr>
  <c:txPr>
    <a:bodyPr/>
    <a:lstStyle/>
    <a:p>
      <a:pPr>
        <a:defRPr>
          <a:solidFill>
            <a:schemeClr val="tx1"/>
          </a:solidFill>
        </a:defRPr>
      </a:pPr>
      <a:endParaRPr lang="es-PY"/>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8.7356203417901609E-2"/>
          <c:y val="0.12097643856849652"/>
          <c:w val="0.85507899624075123"/>
          <c:h val="0.74445940728867521"/>
        </c:manualLayout>
      </c:layout>
      <c:lineChart>
        <c:grouping val="standard"/>
        <c:varyColors val="0"/>
        <c:ser>
          <c:idx val="0"/>
          <c:order val="0"/>
          <c:tx>
            <c:strRef>
              <c:f>Hoja1!$B$1</c:f>
              <c:strCache>
                <c:ptCount val="1"/>
                <c:pt idx="0">
                  <c:v> Agricultura</c:v>
                </c:pt>
              </c:strCache>
            </c:strRef>
          </c:tx>
          <c:spPr>
            <a:ln w="73025">
              <a:solidFill>
                <a:schemeClr val="accent3">
                  <a:lumMod val="75000"/>
                </a:schemeClr>
              </a:solidFill>
            </a:ln>
            <a:effectLst/>
          </c:spPr>
          <c:marker>
            <c:symbol val="circle"/>
            <c:size val="7"/>
            <c:spPr>
              <a:solidFill>
                <a:schemeClr val="accent3">
                  <a:lumMod val="75000"/>
                </a:schemeClr>
              </a:solidFill>
              <a:ln w="15875">
                <a:solidFill>
                  <a:schemeClr val="bg1"/>
                </a:solidFill>
              </a:ln>
              <a:effectLst/>
            </c:spPr>
          </c:marker>
          <c:dLbls>
            <c:dLbl>
              <c:idx val="0"/>
              <c:layout>
                <c:manualLayout>
                  <c:x val="-7.2815533980582534E-2"/>
                  <c:y val="3.0529330513416816E-2"/>
                </c:manualLayout>
              </c:layout>
              <c:showLegendKey val="0"/>
              <c:showVal val="1"/>
              <c:showCatName val="0"/>
              <c:showSerName val="0"/>
              <c:showPercent val="0"/>
              <c:showBubbleSize val="0"/>
            </c:dLbl>
            <c:dLbl>
              <c:idx val="1"/>
              <c:layout>
                <c:manualLayout>
                  <c:x val="-3.398058252427185E-2"/>
                  <c:y val="-5.8005727975491993E-2"/>
                </c:manualLayout>
              </c:layout>
              <c:showLegendKey val="0"/>
              <c:showVal val="1"/>
              <c:showCatName val="0"/>
              <c:showSerName val="0"/>
              <c:showPercent val="0"/>
              <c:showBubbleSize val="0"/>
            </c:dLbl>
            <c:dLbl>
              <c:idx val="2"/>
              <c:layout>
                <c:manualLayout>
                  <c:x val="-3.3980582524271816E-2"/>
                  <c:y val="6.4111594078175432E-2"/>
                </c:manualLayout>
              </c:layout>
              <c:showLegendKey val="0"/>
              <c:showVal val="1"/>
              <c:showCatName val="0"/>
              <c:showSerName val="0"/>
              <c:showPercent val="0"/>
              <c:showBubbleSize val="0"/>
            </c:dLbl>
            <c:dLbl>
              <c:idx val="3"/>
              <c:layout>
                <c:manualLayout>
                  <c:x val="-4.2071197411003312E-2"/>
                  <c:y val="-4.8846928821466913E-2"/>
                </c:manualLayout>
              </c:layout>
              <c:showLegendKey val="0"/>
              <c:showVal val="1"/>
              <c:showCatName val="0"/>
              <c:showSerName val="0"/>
              <c:showPercent val="0"/>
              <c:showBubbleSize val="0"/>
            </c:dLbl>
            <c:dLbl>
              <c:idx val="4"/>
              <c:layout>
                <c:manualLayout>
                  <c:x val="-5.0878045141611525E-2"/>
                  <c:y val="5.7706413763121946E-2"/>
                </c:manualLayout>
              </c:layout>
              <c:showLegendKey val="0"/>
              <c:showVal val="1"/>
              <c:showCatName val="0"/>
              <c:showSerName val="0"/>
              <c:showPercent val="0"/>
              <c:showBubbleSize val="0"/>
            </c:dLbl>
            <c:dLbl>
              <c:idx val="5"/>
              <c:layout>
                <c:manualLayout>
                  <c:x val="-6.0175694073720795E-2"/>
                  <c:y val="4.1304977087120984E-2"/>
                </c:manualLayout>
              </c:layout>
              <c:showLegendKey val="0"/>
              <c:showVal val="1"/>
              <c:showCatName val="0"/>
              <c:showSerName val="0"/>
              <c:showPercent val="0"/>
              <c:showBubbleSize val="0"/>
            </c:dLbl>
            <c:dLbl>
              <c:idx val="6"/>
              <c:layout>
                <c:manualLayout>
                  <c:x val="-4.1920942283575825E-2"/>
                  <c:y val="-3.956995122543519E-2"/>
                </c:manualLayout>
              </c:layout>
              <c:showLegendKey val="0"/>
              <c:showVal val="1"/>
              <c:showCatName val="0"/>
              <c:showSerName val="0"/>
              <c:showPercent val="0"/>
              <c:showBubbleSize val="0"/>
            </c:dLbl>
            <c:dLbl>
              <c:idx val="7"/>
              <c:layout>
                <c:manualLayout>
                  <c:x val="-3.883495145631069E-2"/>
                  <c:y val="-5.8005727975491923E-2"/>
                </c:manualLayout>
              </c:layout>
              <c:showLegendKey val="0"/>
              <c:showVal val="1"/>
              <c:showCatName val="0"/>
              <c:showSerName val="0"/>
              <c:showPercent val="0"/>
              <c:showBubbleSize val="0"/>
            </c:dLbl>
            <c:dLbl>
              <c:idx val="8"/>
              <c:layout>
                <c:manualLayout>
                  <c:x val="-1.1326860841423961E-2"/>
                  <c:y val="-3.968812966744184E-2"/>
                </c:manualLayout>
              </c:layout>
              <c:showLegendKey val="0"/>
              <c:showVal val="1"/>
              <c:showCatName val="0"/>
              <c:showSerName val="0"/>
              <c:showPercent val="0"/>
              <c:showBubbleSize val="0"/>
            </c:dLbl>
            <c:dLbl>
              <c:idx val="9"/>
              <c:layout>
                <c:manualLayout>
                  <c:x val="-1.618122977346284E-3"/>
                  <c:y val="1.5264665256708429E-2"/>
                </c:manualLayout>
              </c:layout>
              <c:showLegendKey val="0"/>
              <c:showVal val="1"/>
              <c:showCatName val="0"/>
              <c:showSerName val="0"/>
              <c:showPercent val="0"/>
              <c:showBubbleSize val="0"/>
            </c:dLbl>
            <c:txPr>
              <a:bodyPr/>
              <a:lstStyle/>
              <a:p>
                <a:pPr>
                  <a:defRPr sz="1400" b="1">
                    <a:solidFill>
                      <a:schemeClr val="accent3">
                        <a:lumMod val="75000"/>
                      </a:schemeClr>
                    </a:solidFill>
                  </a:defRPr>
                </a:pPr>
                <a:endParaRPr lang="es-PY"/>
              </a:p>
            </c:txPr>
            <c:showLegendKey val="0"/>
            <c:showVal val="1"/>
            <c:showCatName val="0"/>
            <c:showSerName val="0"/>
            <c:showPercent val="0"/>
            <c:showBubbleSize val="0"/>
            <c:showLeaderLines val="0"/>
          </c:dLbls>
          <c:cat>
            <c:strRef>
              <c:f>Hoja1!$A$2:$A$8</c:f>
              <c:strCache>
                <c:ptCount val="7"/>
                <c:pt idx="0">
                  <c:v>2007</c:v>
                </c:pt>
                <c:pt idx="1">
                  <c:v>2008</c:v>
                </c:pt>
                <c:pt idx="2">
                  <c:v>2009</c:v>
                </c:pt>
                <c:pt idx="3">
                  <c:v>2010</c:v>
                </c:pt>
                <c:pt idx="4">
                  <c:v>2011</c:v>
                </c:pt>
                <c:pt idx="5">
                  <c:v>2012</c:v>
                </c:pt>
                <c:pt idx="6">
                  <c:v>2013</c:v>
                </c:pt>
              </c:strCache>
            </c:strRef>
          </c:cat>
          <c:val>
            <c:numRef>
              <c:f>Hoja1!$B$2:$B$8</c:f>
              <c:numCache>
                <c:formatCode>0.0%</c:formatCode>
                <c:ptCount val="7"/>
                <c:pt idx="0">
                  <c:v>0.24100000000220778</c:v>
                </c:pt>
                <c:pt idx="1">
                  <c:v>0.10499999987250397</c:v>
                </c:pt>
                <c:pt idx="2">
                  <c:v>-0.24999999998758027</c:v>
                </c:pt>
                <c:pt idx="3">
                  <c:v>0.4985000001361819</c:v>
                </c:pt>
                <c:pt idx="4">
                  <c:v>6.9999999902759666E-2</c:v>
                </c:pt>
                <c:pt idx="5">
                  <c:v>-0.28300000000000008</c:v>
                </c:pt>
                <c:pt idx="6">
                  <c:v>0.5</c:v>
                </c:pt>
              </c:numCache>
            </c:numRef>
          </c:val>
          <c:smooth val="1"/>
        </c:ser>
        <c:ser>
          <c:idx val="1"/>
          <c:order val="1"/>
          <c:tx>
            <c:strRef>
              <c:f>Hoja1!$C$1</c:f>
              <c:strCache>
                <c:ptCount val="1"/>
                <c:pt idx="0">
                  <c:v> PIB Total</c:v>
                </c:pt>
              </c:strCache>
            </c:strRef>
          </c:tx>
          <c:spPr>
            <a:ln w="73025">
              <a:solidFill>
                <a:schemeClr val="accent2">
                  <a:lumMod val="75000"/>
                </a:schemeClr>
              </a:solidFill>
            </a:ln>
            <a:effectLst/>
          </c:spPr>
          <c:marker>
            <c:symbol val="circle"/>
            <c:size val="7"/>
            <c:spPr>
              <a:solidFill>
                <a:schemeClr val="accent2">
                  <a:lumMod val="75000"/>
                </a:schemeClr>
              </a:solidFill>
              <a:ln w="15875">
                <a:solidFill>
                  <a:schemeClr val="bg1"/>
                </a:solidFill>
              </a:ln>
              <a:effectLst/>
            </c:spPr>
          </c:marker>
          <c:dLbls>
            <c:dLbl>
              <c:idx val="0"/>
              <c:layout>
                <c:manualLayout>
                  <c:x val="-6.9433493161985466E-2"/>
                  <c:y val="2.7536651391413987E-3"/>
                </c:manualLayout>
              </c:layout>
              <c:showLegendKey val="0"/>
              <c:showVal val="1"/>
              <c:showCatName val="0"/>
              <c:showSerName val="0"/>
              <c:showPercent val="0"/>
              <c:showBubbleSize val="0"/>
            </c:dLbl>
            <c:dLbl>
              <c:idx val="1"/>
              <c:layout>
                <c:manualLayout>
                  <c:x val="-4.3012925199656223E-2"/>
                  <c:y val="5.2440191802534022E-2"/>
                </c:manualLayout>
              </c:layout>
              <c:showLegendKey val="0"/>
              <c:showVal val="1"/>
              <c:showCatName val="0"/>
              <c:showSerName val="0"/>
              <c:showPercent val="0"/>
              <c:showBubbleSize val="0"/>
            </c:dLbl>
            <c:dLbl>
              <c:idx val="2"/>
              <c:layout>
                <c:manualLayout>
                  <c:x val="-5.3959482914257957E-2"/>
                  <c:y val="4.0107891635687933E-2"/>
                </c:manualLayout>
              </c:layout>
              <c:showLegendKey val="0"/>
              <c:showVal val="1"/>
              <c:showCatName val="0"/>
              <c:showSerName val="0"/>
              <c:showPercent val="0"/>
              <c:showBubbleSize val="0"/>
            </c:dLbl>
            <c:dLbl>
              <c:idx val="3"/>
              <c:layout>
                <c:manualLayout>
                  <c:x val="-3.5598705501618151E-2"/>
                  <c:y val="-3.9688129667441792E-2"/>
                </c:manualLayout>
              </c:layout>
              <c:showLegendKey val="0"/>
              <c:showVal val="1"/>
              <c:showCatName val="0"/>
              <c:showSerName val="0"/>
              <c:showPercent val="0"/>
              <c:showBubbleSize val="0"/>
            </c:dLbl>
            <c:dLbl>
              <c:idx val="4"/>
              <c:layout>
                <c:manualLayout>
                  <c:x val="0"/>
                  <c:y val="-2.2029321113131189E-2"/>
                </c:manualLayout>
              </c:layout>
              <c:showLegendKey val="0"/>
              <c:showVal val="1"/>
              <c:showCatName val="0"/>
              <c:showSerName val="0"/>
              <c:showPercent val="0"/>
              <c:showBubbleSize val="0"/>
            </c:dLbl>
            <c:dLbl>
              <c:idx val="5"/>
              <c:layout>
                <c:manualLayout>
                  <c:x val="-3.7216828478964542E-2"/>
                  <c:y val="-6.4111594078175432E-2"/>
                </c:manualLayout>
              </c:layout>
              <c:showLegendKey val="0"/>
              <c:showVal val="1"/>
              <c:showCatName val="0"/>
              <c:showSerName val="0"/>
              <c:showPercent val="0"/>
              <c:showBubbleSize val="0"/>
            </c:dLbl>
            <c:dLbl>
              <c:idx val="6"/>
              <c:layout>
                <c:manualLayout>
                  <c:x val="-2.9126213592233007E-2"/>
                  <c:y val="6.1058661026833806E-2"/>
                </c:manualLayout>
              </c:layout>
              <c:showLegendKey val="0"/>
              <c:showVal val="1"/>
              <c:showCatName val="0"/>
              <c:showSerName val="0"/>
              <c:showPercent val="0"/>
              <c:showBubbleSize val="0"/>
            </c:dLbl>
            <c:dLbl>
              <c:idx val="7"/>
              <c:layout>
                <c:manualLayout>
                  <c:x val="-3.883495145631069E-2"/>
                  <c:y val="-5.4952794924150478E-2"/>
                </c:manualLayout>
              </c:layout>
              <c:showLegendKey val="0"/>
              <c:showVal val="1"/>
              <c:showCatName val="0"/>
              <c:showSerName val="0"/>
              <c:showPercent val="0"/>
              <c:showBubbleSize val="0"/>
            </c:dLbl>
            <c:dLbl>
              <c:idx val="8"/>
              <c:layout>
                <c:manualLayout>
                  <c:x val="0"/>
                  <c:y val="-1.5264665256708375E-2"/>
                </c:manualLayout>
              </c:layout>
              <c:showLegendKey val="0"/>
              <c:showVal val="1"/>
              <c:showCatName val="0"/>
              <c:showSerName val="0"/>
              <c:showPercent val="0"/>
              <c:showBubbleSize val="0"/>
            </c:dLbl>
            <c:dLbl>
              <c:idx val="9"/>
              <c:layout>
                <c:manualLayout>
                  <c:x val="-1.618122977346284E-3"/>
                  <c:y val="-3.6635196616100277E-2"/>
                </c:manualLayout>
              </c:layout>
              <c:showLegendKey val="0"/>
              <c:showVal val="1"/>
              <c:showCatName val="0"/>
              <c:showSerName val="0"/>
              <c:showPercent val="0"/>
              <c:showBubbleSize val="0"/>
            </c:dLbl>
            <c:txPr>
              <a:bodyPr/>
              <a:lstStyle/>
              <a:p>
                <a:pPr>
                  <a:defRPr sz="1400" b="1">
                    <a:solidFill>
                      <a:schemeClr val="accent2">
                        <a:lumMod val="75000"/>
                      </a:schemeClr>
                    </a:solidFill>
                  </a:defRPr>
                </a:pPr>
                <a:endParaRPr lang="es-PY"/>
              </a:p>
            </c:txPr>
            <c:showLegendKey val="0"/>
            <c:showVal val="1"/>
            <c:showCatName val="0"/>
            <c:showSerName val="0"/>
            <c:showPercent val="0"/>
            <c:showBubbleSize val="0"/>
            <c:showLeaderLines val="0"/>
          </c:dLbls>
          <c:cat>
            <c:strRef>
              <c:f>Hoja1!$A$2:$A$8</c:f>
              <c:strCache>
                <c:ptCount val="7"/>
                <c:pt idx="0">
                  <c:v>2007</c:v>
                </c:pt>
                <c:pt idx="1">
                  <c:v>2008</c:v>
                </c:pt>
                <c:pt idx="2">
                  <c:v>2009</c:v>
                </c:pt>
                <c:pt idx="3">
                  <c:v>2010</c:v>
                </c:pt>
                <c:pt idx="4">
                  <c:v>2011</c:v>
                </c:pt>
                <c:pt idx="5">
                  <c:v>2012</c:v>
                </c:pt>
                <c:pt idx="6">
                  <c:v>2013</c:v>
                </c:pt>
              </c:strCache>
            </c:strRef>
          </c:cat>
          <c:val>
            <c:numRef>
              <c:f>Hoja1!$C$2:$C$8</c:f>
              <c:numCache>
                <c:formatCode>0.0%</c:formatCode>
                <c:ptCount val="7"/>
                <c:pt idx="0">
                  <c:v>5.4216228722020511E-2</c:v>
                </c:pt>
                <c:pt idx="1">
                  <c:v>6.3591207932471236E-2</c:v>
                </c:pt>
                <c:pt idx="2">
                  <c:v>-3.9656954640880808E-2</c:v>
                </c:pt>
                <c:pt idx="3">
                  <c:v>0.13093001522724301</c:v>
                </c:pt>
                <c:pt idx="4">
                  <c:v>4.340688164687425E-2</c:v>
                </c:pt>
                <c:pt idx="5">
                  <c:v>-1.213101892147838E-2</c:v>
                </c:pt>
                <c:pt idx="6">
                  <c:v>0.13600000000000001</c:v>
                </c:pt>
              </c:numCache>
            </c:numRef>
          </c:val>
          <c:smooth val="1"/>
        </c:ser>
        <c:dLbls>
          <c:showLegendKey val="0"/>
          <c:showVal val="0"/>
          <c:showCatName val="0"/>
          <c:showSerName val="0"/>
          <c:showPercent val="0"/>
          <c:showBubbleSize val="0"/>
        </c:dLbls>
        <c:marker val="1"/>
        <c:smooth val="0"/>
        <c:axId val="32626560"/>
        <c:axId val="32628096"/>
      </c:lineChart>
      <c:catAx>
        <c:axId val="32626560"/>
        <c:scaling>
          <c:orientation val="minMax"/>
        </c:scaling>
        <c:delete val="0"/>
        <c:axPos val="b"/>
        <c:numFmt formatCode="General" sourceLinked="1"/>
        <c:majorTickMark val="none"/>
        <c:minorTickMark val="none"/>
        <c:tickLblPos val="low"/>
        <c:spPr>
          <a:ln w="31750"/>
        </c:spPr>
        <c:txPr>
          <a:bodyPr/>
          <a:lstStyle/>
          <a:p>
            <a:pPr>
              <a:defRPr lang="es-ES" sz="1400" b="1">
                <a:solidFill>
                  <a:schemeClr val="tx1"/>
                </a:solidFill>
                <a:effectLst/>
              </a:defRPr>
            </a:pPr>
            <a:endParaRPr lang="es-PY"/>
          </a:p>
        </c:txPr>
        <c:crossAx val="32628096"/>
        <c:crosses val="autoZero"/>
        <c:auto val="1"/>
        <c:lblAlgn val="ctr"/>
        <c:lblOffset val="100"/>
        <c:noMultiLvlLbl val="0"/>
      </c:catAx>
      <c:valAx>
        <c:axId val="32628096"/>
        <c:scaling>
          <c:orientation val="minMax"/>
        </c:scaling>
        <c:delete val="0"/>
        <c:axPos val="l"/>
        <c:majorGridlines>
          <c:spPr>
            <a:ln>
              <a:solidFill>
                <a:schemeClr val="tx2">
                  <a:lumMod val="40000"/>
                  <a:lumOff val="60000"/>
                </a:schemeClr>
              </a:solidFill>
            </a:ln>
          </c:spPr>
        </c:majorGridlines>
        <c:numFmt formatCode="0%" sourceLinked="0"/>
        <c:majorTickMark val="out"/>
        <c:minorTickMark val="none"/>
        <c:tickLblPos val="nextTo"/>
        <c:spPr>
          <a:ln>
            <a:noFill/>
          </a:ln>
        </c:spPr>
        <c:txPr>
          <a:bodyPr/>
          <a:lstStyle/>
          <a:p>
            <a:pPr>
              <a:defRPr lang="es-ES" sz="1400" b="1">
                <a:solidFill>
                  <a:schemeClr val="tx1"/>
                </a:solidFill>
                <a:effectLst/>
              </a:defRPr>
            </a:pPr>
            <a:endParaRPr lang="es-PY"/>
          </a:p>
        </c:txPr>
        <c:crossAx val="32626560"/>
        <c:crosses val="autoZero"/>
        <c:crossBetween val="between"/>
      </c:valAx>
      <c:spPr>
        <a:noFill/>
      </c:spPr>
    </c:plotArea>
    <c:legend>
      <c:legendPos val="l"/>
      <c:layout>
        <c:manualLayout>
          <c:xMode val="edge"/>
          <c:yMode val="edge"/>
          <c:x val="0.15210355987055016"/>
          <c:y val="1.221173220536672E-2"/>
          <c:w val="0.71751624493540156"/>
          <c:h val="9.1093272152875507E-2"/>
        </c:manualLayout>
      </c:layout>
      <c:overlay val="1"/>
      <c:txPr>
        <a:bodyPr/>
        <a:lstStyle/>
        <a:p>
          <a:pPr>
            <a:defRPr sz="1400" b="1">
              <a:solidFill>
                <a:schemeClr val="tx1"/>
              </a:solidFill>
            </a:defRPr>
          </a:pPr>
          <a:endParaRPr lang="es-PY"/>
        </a:p>
      </c:txPr>
    </c:legend>
    <c:plotVisOnly val="1"/>
    <c:dispBlanksAs val="gap"/>
    <c:showDLblsOverMax val="0"/>
  </c:chart>
  <c:spPr>
    <a:noFill/>
  </c:spPr>
  <c:txPr>
    <a:bodyPr/>
    <a:lstStyle/>
    <a:p>
      <a:pPr>
        <a:defRPr sz="1800"/>
      </a:pPr>
      <a:endParaRPr lang="es-PY"/>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12"/>
    </mc:Choice>
    <mc:Fallback>
      <c:style val="12"/>
    </mc:Fallback>
  </mc:AlternateContent>
  <c:chart>
    <c:autoTitleDeleted val="0"/>
    <c:plotArea>
      <c:layout>
        <c:manualLayout>
          <c:layoutTarget val="inner"/>
          <c:xMode val="edge"/>
          <c:yMode val="edge"/>
          <c:x val="6.6688290829317973E-2"/>
          <c:y val="8.2507544498796229E-2"/>
          <c:w val="0.91495779229239893"/>
          <c:h val="0.80409370596346941"/>
        </c:manualLayout>
      </c:layout>
      <c:lineChart>
        <c:grouping val="standard"/>
        <c:varyColors val="0"/>
        <c:ser>
          <c:idx val="0"/>
          <c:order val="0"/>
          <c:tx>
            <c:strRef>
              <c:f>'weoreptc.aspx-1'!$A$16</c:f>
              <c:strCache>
                <c:ptCount val="1"/>
                <c:pt idx="0">
                  <c:v>Argentina</c:v>
                </c:pt>
              </c:strCache>
            </c:strRef>
          </c:tx>
          <c:spPr>
            <a:ln w="44450">
              <a:prstDash val="sysDot"/>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'weoreptc.aspx-1'!$B$16:$Y$16</c:f>
              <c:numCache>
                <c:formatCode>0.00</c:formatCode>
                <c:ptCount val="24"/>
                <c:pt idx="0">
                  <c:v>0.23700571355355665</c:v>
                </c:pt>
                <c:pt idx="1">
                  <c:v>0.2620397467323195</c:v>
                </c:pt>
                <c:pt idx="2">
                  <c:v>0.27902564329909479</c:v>
                </c:pt>
                <c:pt idx="3">
                  <c:v>0.28804532153215262</c:v>
                </c:pt>
                <c:pt idx="4">
                  <c:v>0.293833300444932</c:v>
                </c:pt>
                <c:pt idx="5">
                  <c:v>0.27861194139237949</c:v>
                </c:pt>
                <c:pt idx="6">
                  <c:v>0.28391510815592563</c:v>
                </c:pt>
                <c:pt idx="7">
                  <c:v>0.29453087506563075</c:v>
                </c:pt>
                <c:pt idx="8">
                  <c:v>0.29352122029528549</c:v>
                </c:pt>
                <c:pt idx="9">
                  <c:v>0.2710441682384987</c:v>
                </c:pt>
                <c:pt idx="10">
                  <c:v>0.25877959639000542</c:v>
                </c:pt>
                <c:pt idx="11">
                  <c:v>0.24527869813268</c:v>
                </c:pt>
                <c:pt idx="12">
                  <c:v>0.21443159291621511</c:v>
                </c:pt>
                <c:pt idx="13">
                  <c:v>0.22687080548205107</c:v>
                </c:pt>
                <c:pt idx="14">
                  <c:v>0.23749727360906386</c:v>
                </c:pt>
                <c:pt idx="15">
                  <c:v>0.24988814364718662</c:v>
                </c:pt>
                <c:pt idx="16">
                  <c:v>0.26353670680052993</c:v>
                </c:pt>
                <c:pt idx="17">
                  <c:v>0.28093105603216512</c:v>
                </c:pt>
                <c:pt idx="18">
                  <c:v>0.30020545344869914</c:v>
                </c:pt>
                <c:pt idx="19">
                  <c:v>0.31069138419525949</c:v>
                </c:pt>
                <c:pt idx="20">
                  <c:v>0.32968048925180377</c:v>
                </c:pt>
                <c:pt idx="21">
                  <c:v>0.35095509589475127</c:v>
                </c:pt>
                <c:pt idx="22">
                  <c:v>0.3465053131388276</c:v>
                </c:pt>
                <c:pt idx="23">
                  <c:v>0.35308816713323654</c:v>
                </c:pt>
              </c:numCache>
            </c:numRef>
          </c:val>
          <c:smooth val="0"/>
        </c:ser>
        <c:ser>
          <c:idx val="1"/>
          <c:order val="1"/>
          <c:tx>
            <c:strRef>
              <c:f>'weoreptc.aspx-1'!$A$17</c:f>
              <c:strCache>
                <c:ptCount val="1"/>
                <c:pt idx="0">
                  <c:v>Brazil</c:v>
                </c:pt>
              </c:strCache>
            </c:strRef>
          </c:tx>
          <c:spPr>
            <a:ln w="41275">
              <a:solidFill>
                <a:schemeClr val="accent1">
                  <a:lumMod val="60000"/>
                  <a:lumOff val="40000"/>
                </a:schemeClr>
              </a:solidFill>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'weoreptc.aspx-1'!$B$17:$Y$17</c:f>
              <c:numCache>
                <c:formatCode>0.00</c:formatCode>
                <c:ptCount val="24"/>
                <c:pt idx="0">
                  <c:v>0.22511686205844489</c:v>
                </c:pt>
                <c:pt idx="1">
                  <c:v>0.22677968153774644</c:v>
                </c:pt>
                <c:pt idx="2">
                  <c:v>0.21730877041109045</c:v>
                </c:pt>
                <c:pt idx="3">
                  <c:v>0.22072258884922755</c:v>
                </c:pt>
                <c:pt idx="4">
                  <c:v>0.22266965740349862</c:v>
                </c:pt>
                <c:pt idx="5">
                  <c:v>0.22552126234707787</c:v>
                </c:pt>
                <c:pt idx="6">
                  <c:v>0.22113885340677594</c:v>
                </c:pt>
                <c:pt idx="7">
                  <c:v>0.21809337486161176</c:v>
                </c:pt>
                <c:pt idx="8">
                  <c:v>0.2081830248570346</c:v>
                </c:pt>
                <c:pt idx="9">
                  <c:v>0.19837171684493601</c:v>
                </c:pt>
                <c:pt idx="10">
                  <c:v>0.19802460007147299</c:v>
                </c:pt>
                <c:pt idx="11">
                  <c:v>0.19787693180466567</c:v>
                </c:pt>
                <c:pt idx="12">
                  <c:v>0.19869615280509531</c:v>
                </c:pt>
                <c:pt idx="13">
                  <c:v>0.19466995395577924</c:v>
                </c:pt>
                <c:pt idx="14">
                  <c:v>0.19722856013604104</c:v>
                </c:pt>
                <c:pt idx="15">
                  <c:v>0.19539006882916479</c:v>
                </c:pt>
                <c:pt idx="16">
                  <c:v>0.19737547649983636</c:v>
                </c:pt>
                <c:pt idx="17">
                  <c:v>0.2054696400963415</c:v>
                </c:pt>
                <c:pt idx="18">
                  <c:v>0.21646759590277176</c:v>
                </c:pt>
                <c:pt idx="19">
                  <c:v>0.22172722516885096</c:v>
                </c:pt>
                <c:pt idx="20">
                  <c:v>0.23223678230179018</c:v>
                </c:pt>
                <c:pt idx="21">
                  <c:v>0.23387546031406434</c:v>
                </c:pt>
                <c:pt idx="22">
                  <c:v>0.22966909307941896</c:v>
                </c:pt>
                <c:pt idx="23">
                  <c:v>0.23014446504334041</c:v>
                </c:pt>
              </c:numCache>
            </c:numRef>
          </c:val>
          <c:smooth val="0"/>
        </c:ser>
        <c:ser>
          <c:idx val="2"/>
          <c:order val="2"/>
          <c:tx>
            <c:strRef>
              <c:f>'weoreptc.aspx-1'!$A$18</c:f>
              <c:strCache>
                <c:ptCount val="1"/>
                <c:pt idx="0">
                  <c:v>Chile</c:v>
                </c:pt>
              </c:strCache>
            </c:strRef>
          </c:tx>
          <c:spPr>
            <a:ln w="41275">
              <a:solidFill>
                <a:schemeClr val="accent4"/>
              </a:solidFill>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'weoreptc.aspx-1'!$B$18:$Y$18</c:f>
              <c:numCache>
                <c:formatCode>0.00</c:formatCode>
                <c:ptCount val="24"/>
                <c:pt idx="0">
                  <c:v>0.20965172881913871</c:v>
                </c:pt>
                <c:pt idx="1">
                  <c:v>0.22534400551599029</c:v>
                </c:pt>
                <c:pt idx="2">
                  <c:v>0.24303362689149227</c:v>
                </c:pt>
                <c:pt idx="3">
                  <c:v>0.25176055592298935</c:v>
                </c:pt>
                <c:pt idx="4">
                  <c:v>0.25437957673149869</c:v>
                </c:pt>
                <c:pt idx="5">
                  <c:v>0.27219619620928182</c:v>
                </c:pt>
                <c:pt idx="6">
                  <c:v>0.28092092110614819</c:v>
                </c:pt>
                <c:pt idx="7">
                  <c:v>0.28613213919408276</c:v>
                </c:pt>
                <c:pt idx="8">
                  <c:v>0.28238065789408157</c:v>
                </c:pt>
                <c:pt idx="9">
                  <c:v>0.26692338799361065</c:v>
                </c:pt>
                <c:pt idx="10">
                  <c:v>0.26734118263146217</c:v>
                </c:pt>
                <c:pt idx="11">
                  <c:v>0.27341969438905289</c:v>
                </c:pt>
                <c:pt idx="12">
                  <c:v>0.27411467968083147</c:v>
                </c:pt>
                <c:pt idx="13">
                  <c:v>0.27526217714111256</c:v>
                </c:pt>
                <c:pt idx="14">
                  <c:v>0.28228674771713824</c:v>
                </c:pt>
                <c:pt idx="15">
                  <c:v>0.28730477485244427</c:v>
                </c:pt>
                <c:pt idx="16">
                  <c:v>0.295947992808546</c:v>
                </c:pt>
                <c:pt idx="17">
                  <c:v>0.30584557550964003</c:v>
                </c:pt>
                <c:pt idx="18">
                  <c:v>0.31624537496858685</c:v>
                </c:pt>
                <c:pt idx="19">
                  <c:v>0.32204566232162729</c:v>
                </c:pt>
                <c:pt idx="20">
                  <c:v>0.33134611541977649</c:v>
                </c:pt>
                <c:pt idx="21">
                  <c:v>0.3433376071301607</c:v>
                </c:pt>
                <c:pt idx="22">
                  <c:v>0.35161322649902488</c:v>
                </c:pt>
                <c:pt idx="23">
                  <c:v>0.35907509634656304</c:v>
                </c:pt>
              </c:numCache>
            </c:numRef>
          </c:val>
          <c:smooth val="0"/>
        </c:ser>
        <c:ser>
          <c:idx val="3"/>
          <c:order val="3"/>
          <c:tx>
            <c:strRef>
              <c:f>'weoreptc.aspx-1'!$A$19</c:f>
              <c:strCache>
                <c:ptCount val="1"/>
                <c:pt idx="0">
                  <c:v>China</c:v>
                </c:pt>
              </c:strCache>
            </c:strRef>
          </c:tx>
          <c:spPr>
            <a:ln w="44450"/>
          </c:spPr>
          <c:marker>
            <c:symbol val="diamond"/>
            <c:size val="5"/>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'weoreptc.aspx-1'!$B$19:$Y$19</c:f>
              <c:numCache>
                <c:formatCode>0.00</c:formatCode>
                <c:ptCount val="24"/>
                <c:pt idx="0">
                  <c:v>3.3417129219512322E-2</c:v>
                </c:pt>
                <c:pt idx="1">
                  <c:v>3.6523571726855872E-2</c:v>
                </c:pt>
                <c:pt idx="2">
                  <c:v>4.0360853538681504E-2</c:v>
                </c:pt>
                <c:pt idx="3">
                  <c:v>4.4840397239990483E-2</c:v>
                </c:pt>
                <c:pt idx="4">
                  <c:v>4.878510653698321E-2</c:v>
                </c:pt>
                <c:pt idx="5">
                  <c:v>5.2750133541121139E-2</c:v>
                </c:pt>
                <c:pt idx="6">
                  <c:v>5.5976757384651306E-2</c:v>
                </c:pt>
                <c:pt idx="7">
                  <c:v>5.8664508803620424E-2</c:v>
                </c:pt>
                <c:pt idx="8">
                  <c:v>6.0717578952112293E-2</c:v>
                </c:pt>
                <c:pt idx="9">
                  <c:v>6.2526668187949705E-2</c:v>
                </c:pt>
                <c:pt idx="10">
                  <c:v>6.5360081764299499E-2</c:v>
                </c:pt>
                <c:pt idx="11">
                  <c:v>7.0354168338212383E-2</c:v>
                </c:pt>
                <c:pt idx="12">
                  <c:v>7.5656020186564199E-2</c:v>
                </c:pt>
                <c:pt idx="13">
                  <c:v>8.1254287374497039E-2</c:v>
                </c:pt>
                <c:pt idx="14">
                  <c:v>8.6367572151470215E-2</c:v>
                </c:pt>
                <c:pt idx="15">
                  <c:v>9.2765983349678477E-2</c:v>
                </c:pt>
                <c:pt idx="16">
                  <c:v>0.10223724921404681</c:v>
                </c:pt>
                <c:pt idx="17">
                  <c:v>0.11520771665855148</c:v>
                </c:pt>
                <c:pt idx="18">
                  <c:v>0.12720880570376036</c:v>
                </c:pt>
                <c:pt idx="19">
                  <c:v>0.14348089207598685</c:v>
                </c:pt>
                <c:pt idx="20">
                  <c:v>0.15503695582177135</c:v>
                </c:pt>
                <c:pt idx="21">
                  <c:v>0.16676687634825466</c:v>
                </c:pt>
                <c:pt idx="22">
                  <c:v>0.17504380573572303</c:v>
                </c:pt>
                <c:pt idx="23">
                  <c:v>0.185383114732352</c:v>
                </c:pt>
              </c:numCache>
            </c:numRef>
          </c:val>
          <c:smooth val="0"/>
        </c:ser>
        <c:ser>
          <c:idx val="4"/>
          <c:order val="4"/>
          <c:tx>
            <c:strRef>
              <c:f>'weoreptc.aspx-1'!$A$20</c:f>
              <c:strCache>
                <c:ptCount val="1"/>
                <c:pt idx="0">
                  <c:v>Guatemala</c:v>
                </c:pt>
              </c:strCache>
            </c:strRef>
          </c:tx>
          <c:spPr>
            <a:ln w="41275"/>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'weoreptc.aspx-1'!$B$20:$Y$20</c:f>
              <c:numCache>
                <c:formatCode>0.00</c:formatCode>
                <c:ptCount val="24"/>
                <c:pt idx="0">
                  <c:v>0.12161712232805479</c:v>
                </c:pt>
                <c:pt idx="1">
                  <c:v>0.12414667855504856</c:v>
                </c:pt>
                <c:pt idx="2">
                  <c:v>0.1239468465740656</c:v>
                </c:pt>
                <c:pt idx="3">
                  <c:v>0.1231787821999597</c:v>
                </c:pt>
                <c:pt idx="4">
                  <c:v>0.12080349973423266</c:v>
                </c:pt>
                <c:pt idx="5">
                  <c:v>0.12098689982809667</c:v>
                </c:pt>
                <c:pt idx="6">
                  <c:v>0.11805937061533911</c:v>
                </c:pt>
                <c:pt idx="7">
                  <c:v>0.11598057504920462</c:v>
                </c:pt>
                <c:pt idx="8">
                  <c:v>0.11443572385003008</c:v>
                </c:pt>
                <c:pt idx="9">
                  <c:v>0.11148691937296179</c:v>
                </c:pt>
                <c:pt idx="10">
                  <c:v>0.10265385003480645</c:v>
                </c:pt>
                <c:pt idx="11">
                  <c:v>0.10269176999291045</c:v>
                </c:pt>
                <c:pt idx="12">
                  <c:v>0.10325563353465356</c:v>
                </c:pt>
                <c:pt idx="13">
                  <c:v>0.10140251995025226</c:v>
                </c:pt>
                <c:pt idx="14">
                  <c:v>9.8210534040928027E-2</c:v>
                </c:pt>
                <c:pt idx="15">
                  <c:v>9.4481946971439634E-2</c:v>
                </c:pt>
                <c:pt idx="16">
                  <c:v>9.550364143613542E-2</c:v>
                </c:pt>
                <c:pt idx="17">
                  <c:v>9.8279531305830156E-2</c:v>
                </c:pt>
                <c:pt idx="18">
                  <c:v>0.10025654252793237</c:v>
                </c:pt>
                <c:pt idx="19">
                  <c:v>0.10205046374732793</c:v>
                </c:pt>
                <c:pt idx="20">
                  <c:v>0.10068532109996758</c:v>
                </c:pt>
                <c:pt idx="21">
                  <c:v>0.10125376197975265</c:v>
                </c:pt>
                <c:pt idx="22">
                  <c:v>9.9663188109176071E-2</c:v>
                </c:pt>
                <c:pt idx="23">
                  <c:v>9.9477821627956903E-2</c:v>
                </c:pt>
              </c:numCache>
            </c:numRef>
          </c:val>
          <c:smooth val="0"/>
        </c:ser>
        <c:ser>
          <c:idx val="5"/>
          <c:order val="5"/>
          <c:tx>
            <c:strRef>
              <c:f>'weoreptc.aspx-1'!$A$21</c:f>
              <c:strCache>
                <c:ptCount val="1"/>
                <c:pt idx="0">
                  <c:v>Honduras</c:v>
                </c:pt>
              </c:strCache>
            </c:strRef>
          </c:tx>
          <c:spPr>
            <a:ln w="44450" cmpd="sng">
              <a:solidFill>
                <a:schemeClr val="bg1">
                  <a:lumMod val="65000"/>
                </a:schemeClr>
              </a:solidFill>
              <a:prstDash val="sysDash"/>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'weoreptc.aspx-1'!$B$21:$Y$21</c:f>
              <c:numCache>
                <c:formatCode>0.00</c:formatCode>
                <c:ptCount val="24"/>
                <c:pt idx="0">
                  <c:v>9.6183002320347072E-2</c:v>
                </c:pt>
                <c:pt idx="1">
                  <c:v>9.7954548486026874E-2</c:v>
                </c:pt>
                <c:pt idx="2">
                  <c:v>9.8528114974788084E-2</c:v>
                </c:pt>
                <c:pt idx="3">
                  <c:v>0.10051094394721539</c:v>
                </c:pt>
                <c:pt idx="4">
                  <c:v>9.4087657431529095E-2</c:v>
                </c:pt>
                <c:pt idx="5">
                  <c:v>9.4144473900828987E-2</c:v>
                </c:pt>
                <c:pt idx="6">
                  <c:v>9.2861266604322576E-2</c:v>
                </c:pt>
                <c:pt idx="7">
                  <c:v>9.2350504171668901E-2</c:v>
                </c:pt>
                <c:pt idx="8">
                  <c:v>9.008693505787066E-2</c:v>
                </c:pt>
                <c:pt idx="9">
                  <c:v>8.3492211127126306E-2</c:v>
                </c:pt>
                <c:pt idx="10">
                  <c:v>8.4000697061832802E-2</c:v>
                </c:pt>
                <c:pt idx="11">
                  <c:v>8.4604287448008492E-2</c:v>
                </c:pt>
                <c:pt idx="12">
                  <c:v>8.5343381253698711E-2</c:v>
                </c:pt>
                <c:pt idx="13">
                  <c:v>8.5869594012672912E-2</c:v>
                </c:pt>
                <c:pt idx="14">
                  <c:v>8.5203842037156932E-2</c:v>
                </c:pt>
                <c:pt idx="15">
                  <c:v>8.3961536745628756E-2</c:v>
                </c:pt>
                <c:pt idx="16">
                  <c:v>8.6247166045009621E-2</c:v>
                </c:pt>
                <c:pt idx="17">
                  <c:v>8.9083737282375938E-2</c:v>
                </c:pt>
                <c:pt idx="18">
                  <c:v>9.2145033367296125E-2</c:v>
                </c:pt>
                <c:pt idx="19">
                  <c:v>9.1459975153762571E-2</c:v>
                </c:pt>
                <c:pt idx="20">
                  <c:v>9.141065739846338E-2</c:v>
                </c:pt>
                <c:pt idx="21">
                  <c:v>9.1983270321488231E-2</c:v>
                </c:pt>
                <c:pt idx="22">
                  <c:v>9.1734836319152441E-2</c:v>
                </c:pt>
                <c:pt idx="23">
                  <c:v>9.1135438247391592E-2</c:v>
                </c:pt>
              </c:numCache>
            </c:numRef>
          </c:val>
          <c:smooth val="0"/>
        </c:ser>
        <c:ser>
          <c:idx val="6"/>
          <c:order val="6"/>
          <c:tx>
            <c:strRef>
              <c:f>'weoreptc.aspx-1'!$A$22</c:f>
              <c:strCache>
                <c:ptCount val="1"/>
                <c:pt idx="0">
                  <c:v>Paraguay</c:v>
                </c:pt>
              </c:strCache>
            </c:strRef>
          </c:tx>
          <c:spPr>
            <a:ln w="44450">
              <a:solidFill>
                <a:schemeClr val="accent2">
                  <a:lumMod val="50000"/>
                </a:schemeClr>
              </a:solidFill>
              <a:prstDash val="dashDot"/>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'weoreptc.aspx-1'!$B$22:$Y$22</c:f>
              <c:numCache>
                <c:formatCode>0.00</c:formatCode>
                <c:ptCount val="24"/>
                <c:pt idx="0">
                  <c:v>0.14340842959071431</c:v>
                </c:pt>
                <c:pt idx="1">
                  <c:v>0.13999928177209398</c:v>
                </c:pt>
                <c:pt idx="2">
                  <c:v>0.13597980046987576</c:v>
                </c:pt>
                <c:pt idx="3">
                  <c:v>0.13740486220828593</c:v>
                </c:pt>
                <c:pt idx="4">
                  <c:v>0.13757236904468484</c:v>
                </c:pt>
                <c:pt idx="5">
                  <c:v>0.14153088537380876</c:v>
                </c:pt>
                <c:pt idx="6">
                  <c:v>0.13711218085692517</c:v>
                </c:pt>
                <c:pt idx="7">
                  <c:v>0.13843556006684407</c:v>
                </c:pt>
                <c:pt idx="8">
                  <c:v>0.13418318131511522</c:v>
                </c:pt>
                <c:pt idx="9">
                  <c:v>0.1276839621142753</c:v>
                </c:pt>
                <c:pt idx="10">
                  <c:v>0.11076704291215579</c:v>
                </c:pt>
                <c:pt idx="11">
                  <c:v>0.1077193589864969</c:v>
                </c:pt>
                <c:pt idx="12">
                  <c:v>0.10472633984694719</c:v>
                </c:pt>
                <c:pt idx="13">
                  <c:v>0.10520779802314645</c:v>
                </c:pt>
                <c:pt idx="14">
                  <c:v>0.10165251970379788</c:v>
                </c:pt>
                <c:pt idx="15">
                  <c:v>0.10320028673938217</c:v>
                </c:pt>
                <c:pt idx="16">
                  <c:v>0.10440643734620626</c:v>
                </c:pt>
                <c:pt idx="17">
                  <c:v>0.10722628208691273</c:v>
                </c:pt>
                <c:pt idx="18">
                  <c:v>0.11340533553808517</c:v>
                </c:pt>
                <c:pt idx="19">
                  <c:v>0.11104574996331563</c:v>
                </c:pt>
                <c:pt idx="20">
                  <c:v>0.12134914891348123</c:v>
                </c:pt>
                <c:pt idx="21">
                  <c:v>0.12308832067858526</c:v>
                </c:pt>
                <c:pt idx="22">
                  <c:v>0.11705827045676512</c:v>
                </c:pt>
                <c:pt idx="23">
                  <c:v>0.12849444375937694</c:v>
                </c:pt>
              </c:numCache>
            </c:numRef>
          </c:val>
          <c:smooth val="0"/>
        </c:ser>
        <c:ser>
          <c:idx val="7"/>
          <c:order val="7"/>
          <c:tx>
            <c:strRef>
              <c:f>'weoreptc.aspx-1'!$A$23</c:f>
              <c:strCache>
                <c:ptCount val="1"/>
                <c:pt idx="0">
                  <c:v>Peru</c:v>
                </c:pt>
              </c:strCache>
            </c:strRef>
          </c:tx>
          <c:spPr>
            <a:ln w="44450">
              <a:solidFill>
                <a:schemeClr val="accent3"/>
              </a:solidFill>
            </a:ln>
          </c:spPr>
          <c:marker>
            <c:symbol val="none"/>
          </c:marker>
          <c:cat>
            <c:numRef>
              <c:f>'weoreptc.aspx-1'!$B$1:$Y$1</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'weoreptc.aspx-1'!$B$23:$Y$23</c:f>
              <c:numCache>
                <c:formatCode>0.00</c:formatCode>
                <c:ptCount val="24"/>
                <c:pt idx="0">
                  <c:v>0.13608320331004065</c:v>
                </c:pt>
                <c:pt idx="1">
                  <c:v>0.13820207034324111</c:v>
                </c:pt>
                <c:pt idx="2">
                  <c:v>0.13217350118474178</c:v>
                </c:pt>
                <c:pt idx="3">
                  <c:v>0.13628662631013014</c:v>
                </c:pt>
                <c:pt idx="4">
                  <c:v>0.14732121899247352</c:v>
                </c:pt>
                <c:pt idx="5">
                  <c:v>0.15522157952201665</c:v>
                </c:pt>
                <c:pt idx="6">
                  <c:v>0.15274494103797484</c:v>
                </c:pt>
                <c:pt idx="7">
                  <c:v>0.15568905183362106</c:v>
                </c:pt>
                <c:pt idx="8">
                  <c:v>0.14752958400007191</c:v>
                </c:pt>
                <c:pt idx="9">
                  <c:v>0.14144122311156299</c:v>
                </c:pt>
                <c:pt idx="10">
                  <c:v>0.13929072092950651</c:v>
                </c:pt>
                <c:pt idx="11">
                  <c:v>0.13757939098407629</c:v>
                </c:pt>
                <c:pt idx="12">
                  <c:v>0.14117007398569778</c:v>
                </c:pt>
                <c:pt idx="13">
                  <c:v>0.14203032024678205</c:v>
                </c:pt>
                <c:pt idx="14">
                  <c:v>0.14333772574917233</c:v>
                </c:pt>
                <c:pt idx="15">
                  <c:v>0.14640640423211482</c:v>
                </c:pt>
                <c:pt idx="16">
                  <c:v>0.15273944776042325</c:v>
                </c:pt>
                <c:pt idx="17">
                  <c:v>0.16164714052281109</c:v>
                </c:pt>
                <c:pt idx="18">
                  <c:v>0.17693274251062663</c:v>
                </c:pt>
                <c:pt idx="19">
                  <c:v>0.18237787655168269</c:v>
                </c:pt>
                <c:pt idx="20">
                  <c:v>0.19202008938970869</c:v>
                </c:pt>
                <c:pt idx="21">
                  <c:v>0.19981514642244011</c:v>
                </c:pt>
                <c:pt idx="22">
                  <c:v>0.20491414818415879</c:v>
                </c:pt>
                <c:pt idx="23">
                  <c:v>0.20948186448875966</c:v>
                </c:pt>
              </c:numCache>
            </c:numRef>
          </c:val>
          <c:smooth val="0"/>
        </c:ser>
        <c:dLbls>
          <c:showLegendKey val="0"/>
          <c:showVal val="0"/>
          <c:showCatName val="0"/>
          <c:showSerName val="0"/>
          <c:showPercent val="0"/>
          <c:showBubbleSize val="0"/>
        </c:dLbls>
        <c:marker val="1"/>
        <c:smooth val="0"/>
        <c:axId val="64830848"/>
        <c:axId val="64840832"/>
      </c:lineChart>
      <c:catAx>
        <c:axId val="64830848"/>
        <c:scaling>
          <c:orientation val="minMax"/>
        </c:scaling>
        <c:delete val="0"/>
        <c:axPos val="b"/>
        <c:numFmt formatCode="General" sourceLinked="1"/>
        <c:majorTickMark val="out"/>
        <c:minorTickMark val="none"/>
        <c:tickLblPos val="nextTo"/>
        <c:crossAx val="64840832"/>
        <c:crosses val="autoZero"/>
        <c:auto val="1"/>
        <c:lblAlgn val="ctr"/>
        <c:lblOffset val="100"/>
        <c:noMultiLvlLbl val="0"/>
      </c:catAx>
      <c:valAx>
        <c:axId val="64840832"/>
        <c:scaling>
          <c:orientation val="minMax"/>
        </c:scaling>
        <c:delete val="0"/>
        <c:axPos val="l"/>
        <c:numFmt formatCode="0.00" sourceLinked="1"/>
        <c:majorTickMark val="out"/>
        <c:minorTickMark val="none"/>
        <c:tickLblPos val="nextTo"/>
        <c:crossAx val="64830848"/>
        <c:crosses val="autoZero"/>
        <c:crossBetween val="between"/>
      </c:valAx>
    </c:plotArea>
    <c:legend>
      <c:legendPos val="r"/>
      <c:layout>
        <c:manualLayout>
          <c:xMode val="edge"/>
          <c:yMode val="edge"/>
          <c:x val="0.20687531996421082"/>
          <c:y val="2.5019297509211906E-3"/>
          <c:w val="0.63582472252900013"/>
          <c:h val="0.17012668090055577"/>
        </c:manualLayout>
      </c:layout>
      <c:overlay val="0"/>
    </c:legend>
    <c:plotVisOnly val="1"/>
    <c:dispBlanksAs val="gap"/>
    <c:showDLblsOverMax val="0"/>
  </c:chart>
  <c:txPr>
    <a:bodyPr/>
    <a:lstStyle/>
    <a:p>
      <a:pPr>
        <a:defRPr sz="1000"/>
      </a:pPr>
      <a:endParaRPr lang="es-PY"/>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2329648555660818E-2"/>
          <c:y val="0.11162783985439663"/>
          <c:w val="0.93534070288867865"/>
          <c:h val="0.62236840913824176"/>
        </c:manualLayout>
      </c:layout>
      <c:barChart>
        <c:barDir val="col"/>
        <c:grouping val="stacked"/>
        <c:varyColors val="0"/>
        <c:ser>
          <c:idx val="0"/>
          <c:order val="0"/>
          <c:tx>
            <c:strRef>
              <c:f>Hoja2!$C$11</c:f>
              <c:strCache>
                <c:ptCount val="1"/>
                <c:pt idx="0">
                  <c:v>Salarios</c:v>
                </c:pt>
              </c:strCache>
            </c:strRef>
          </c:tx>
          <c:invertIfNegative val="0"/>
          <c:dLbls>
            <c:dLbl>
              <c:idx val="0"/>
              <c:tx>
                <c:rich>
                  <a:bodyPr/>
                  <a:lstStyle/>
                  <a:p>
                    <a:r>
                      <a:rPr lang="en-US" b="1" dirty="0" smtClean="0">
                        <a:solidFill>
                          <a:schemeClr val="bg1"/>
                        </a:solidFill>
                      </a:rPr>
                      <a:t>6,5</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1"/>
              <c:tx>
                <c:rich>
                  <a:bodyPr/>
                  <a:lstStyle/>
                  <a:p>
                    <a:r>
                      <a:rPr lang="en-US" b="1" dirty="0" smtClean="0">
                        <a:solidFill>
                          <a:schemeClr val="bg1"/>
                        </a:solidFill>
                      </a:rPr>
                      <a:t>7,7</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2"/>
              <c:tx>
                <c:rich>
                  <a:bodyPr/>
                  <a:lstStyle/>
                  <a:p>
                    <a:r>
                      <a:rPr lang="en-US" b="1" dirty="0" smtClean="0">
                        <a:solidFill>
                          <a:schemeClr val="bg1"/>
                        </a:solidFill>
                      </a:rPr>
                      <a:t>7,3</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3"/>
              <c:tx>
                <c:rich>
                  <a:bodyPr/>
                  <a:lstStyle/>
                  <a:p>
                    <a:r>
                      <a:rPr lang="en-US" b="1" dirty="0" smtClean="0">
                        <a:solidFill>
                          <a:schemeClr val="bg1"/>
                        </a:solidFill>
                      </a:rPr>
                      <a:t>8,6</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4"/>
              <c:tx>
                <c:rich>
                  <a:bodyPr/>
                  <a:lstStyle/>
                  <a:p>
                    <a:r>
                      <a:rPr lang="en-US" b="1" dirty="0" smtClean="0">
                        <a:solidFill>
                          <a:schemeClr val="bg1"/>
                        </a:solidFill>
                      </a:rPr>
                      <a:t>9,6</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5"/>
              <c:tx>
                <c:rich>
                  <a:bodyPr/>
                  <a:lstStyle/>
                  <a:p>
                    <a:r>
                      <a:rPr lang="en-US" b="1" dirty="0" smtClean="0">
                        <a:solidFill>
                          <a:schemeClr val="bg1"/>
                        </a:solidFill>
                      </a:rPr>
                      <a:t>9,1</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6"/>
              <c:tx>
                <c:rich>
                  <a:bodyPr/>
                  <a:lstStyle/>
                  <a:p>
                    <a:r>
                      <a:rPr lang="en-US" b="1" dirty="0" smtClean="0">
                        <a:solidFill>
                          <a:schemeClr val="bg1"/>
                        </a:solidFill>
                      </a:rPr>
                      <a:t>8,8</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Hoja2!$B$12:$B$18</c:f>
              <c:strCache>
                <c:ptCount val="7"/>
                <c:pt idx="0">
                  <c:v>2008</c:v>
                </c:pt>
                <c:pt idx="1">
                  <c:v>2009</c:v>
                </c:pt>
                <c:pt idx="2">
                  <c:v>2010</c:v>
                </c:pt>
                <c:pt idx="3">
                  <c:v>2011</c:v>
                </c:pt>
                <c:pt idx="4">
                  <c:v>2012</c:v>
                </c:pt>
                <c:pt idx="5">
                  <c:v>2013</c:v>
                </c:pt>
                <c:pt idx="6">
                  <c:v>PGN 2014</c:v>
                </c:pt>
              </c:strCache>
            </c:strRef>
          </c:cat>
          <c:val>
            <c:numRef>
              <c:f>Hoja2!$C$12:$C$18</c:f>
              <c:numCache>
                <c:formatCode>0.0</c:formatCode>
                <c:ptCount val="7"/>
                <c:pt idx="0">
                  <c:v>6.5187068937429178</c:v>
                </c:pt>
                <c:pt idx="1">
                  <c:v>7.683164710910992</c:v>
                </c:pt>
                <c:pt idx="2">
                  <c:v>7.3215014645275769</c:v>
                </c:pt>
                <c:pt idx="3">
                  <c:v>7.6489131973171238</c:v>
                </c:pt>
                <c:pt idx="4">
                  <c:v>9.5886669646502849</c:v>
                </c:pt>
                <c:pt idx="5">
                  <c:v>9.0612718696282126</c:v>
                </c:pt>
                <c:pt idx="6">
                  <c:v>8.7519279020467984</c:v>
                </c:pt>
              </c:numCache>
            </c:numRef>
          </c:val>
        </c:ser>
        <c:ser>
          <c:idx val="1"/>
          <c:order val="1"/>
          <c:tx>
            <c:strRef>
              <c:f>Hoja2!$D$11</c:f>
              <c:strCache>
                <c:ptCount val="1"/>
                <c:pt idx="0">
                  <c:v>Transferencias</c:v>
                </c:pt>
              </c:strCache>
            </c:strRef>
          </c:tx>
          <c:invertIfNegative val="0"/>
          <c:dLbls>
            <c:dLbl>
              <c:idx val="0"/>
              <c:tx>
                <c:rich>
                  <a:bodyPr/>
                  <a:lstStyle/>
                  <a:p>
                    <a:r>
                      <a:rPr lang="en-US" b="1" dirty="0" smtClean="0">
                        <a:solidFill>
                          <a:schemeClr val="bg1"/>
                        </a:solidFill>
                      </a:rPr>
                      <a:t>3,1</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1"/>
              <c:tx>
                <c:rich>
                  <a:bodyPr/>
                  <a:lstStyle/>
                  <a:p>
                    <a:r>
                      <a:rPr lang="en-US" b="1" dirty="0" smtClean="0">
                        <a:solidFill>
                          <a:schemeClr val="bg1"/>
                        </a:solidFill>
                      </a:rPr>
                      <a:t>3,7</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2"/>
              <c:tx>
                <c:rich>
                  <a:bodyPr/>
                  <a:lstStyle/>
                  <a:p>
                    <a:r>
                      <a:rPr lang="en-US" b="1" dirty="0" smtClean="0">
                        <a:solidFill>
                          <a:schemeClr val="bg1"/>
                        </a:solidFill>
                      </a:rPr>
                      <a:t>3,4</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3"/>
              <c:tx>
                <c:rich>
                  <a:bodyPr/>
                  <a:lstStyle/>
                  <a:p>
                    <a:r>
                      <a:rPr lang="en-US" b="1" dirty="0" smtClean="0">
                        <a:solidFill>
                          <a:schemeClr val="bg1"/>
                        </a:solidFill>
                      </a:rPr>
                      <a:t>3,7</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4"/>
              <c:tx>
                <c:rich>
                  <a:bodyPr/>
                  <a:lstStyle/>
                  <a:p>
                    <a:r>
                      <a:rPr lang="en-US" b="1" dirty="0" smtClean="0">
                        <a:solidFill>
                          <a:schemeClr val="bg1"/>
                        </a:solidFill>
                      </a:rPr>
                      <a:t>4,4</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5"/>
              <c:tx>
                <c:rich>
                  <a:bodyPr/>
                  <a:lstStyle/>
                  <a:p>
                    <a:r>
                      <a:rPr lang="en-US" b="1" dirty="0" smtClean="0">
                        <a:solidFill>
                          <a:schemeClr val="bg1"/>
                        </a:solidFill>
                      </a:rPr>
                      <a:t>4,1</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
              <c:idx val="6"/>
              <c:tx>
                <c:rich>
                  <a:bodyPr/>
                  <a:lstStyle/>
                  <a:p>
                    <a:r>
                      <a:rPr lang="en-US" b="1" dirty="0" smtClean="0">
                        <a:solidFill>
                          <a:schemeClr val="bg1"/>
                        </a:solidFill>
                      </a:rPr>
                      <a:t>5,3</a:t>
                    </a:r>
                    <a:endParaRPr lang="en-US" dirty="0"/>
                  </a:p>
                </c:rich>
              </c:tx>
              <c:dLblPos val="ctr"/>
              <c:showLegendKey val="0"/>
              <c:showVal val="1"/>
              <c:showCatName val="0"/>
              <c:showSerName val="0"/>
              <c:showPercent val="0"/>
              <c:showBubbleSize val="0"/>
              <c:separator>. </c:separator>
              <c:extLst>
                <c:ext xmlns:c15="http://schemas.microsoft.com/office/drawing/2012/chart" uri="{CE6537A1-D6FC-4f65-9D91-7224C49458BB}"/>
              </c:extLst>
            </c:dLbl>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Hoja2!$B$12:$B$18</c:f>
              <c:strCache>
                <c:ptCount val="7"/>
                <c:pt idx="0">
                  <c:v>2008</c:v>
                </c:pt>
                <c:pt idx="1">
                  <c:v>2009</c:v>
                </c:pt>
                <c:pt idx="2">
                  <c:v>2010</c:v>
                </c:pt>
                <c:pt idx="3">
                  <c:v>2011</c:v>
                </c:pt>
                <c:pt idx="4">
                  <c:v>2012</c:v>
                </c:pt>
                <c:pt idx="5">
                  <c:v>2013</c:v>
                </c:pt>
                <c:pt idx="6">
                  <c:v>PGN 2014</c:v>
                </c:pt>
              </c:strCache>
            </c:strRef>
          </c:cat>
          <c:val>
            <c:numRef>
              <c:f>Hoja2!$D$12:$D$18</c:f>
              <c:numCache>
                <c:formatCode>0.0</c:formatCode>
                <c:ptCount val="7"/>
                <c:pt idx="0">
                  <c:v>3.1070365116335914</c:v>
                </c:pt>
                <c:pt idx="1">
                  <c:v>3.7484856294946094</c:v>
                </c:pt>
                <c:pt idx="2">
                  <c:v>3.3913769995912526</c:v>
                </c:pt>
                <c:pt idx="3">
                  <c:v>3.6898236856279123</c:v>
                </c:pt>
                <c:pt idx="4">
                  <c:v>4.4484107290853814</c:v>
                </c:pt>
                <c:pt idx="5">
                  <c:v>4.0535360916993195</c:v>
                </c:pt>
                <c:pt idx="6">
                  <c:v>5.3113845787629383</c:v>
                </c:pt>
              </c:numCache>
            </c:numRef>
          </c:val>
        </c:ser>
        <c:ser>
          <c:idx val="2"/>
          <c:order val="2"/>
          <c:tx>
            <c:strRef>
              <c:f>Hoja2!$E$11</c:f>
              <c:strCache>
                <c:ptCount val="1"/>
                <c:pt idx="0">
                  <c:v>Gasto de Capital</c:v>
                </c:pt>
              </c:strCache>
            </c:strRef>
          </c:tx>
          <c:invertIfNegative val="0"/>
          <c:dLbls>
            <c:dLbl>
              <c:idx val="0"/>
              <c:tx>
                <c:rich>
                  <a:bodyPr/>
                  <a:lstStyle/>
                  <a:p>
                    <a:r>
                      <a:rPr lang="en-US" b="1" dirty="0" smtClean="0">
                        <a:solidFill>
                          <a:schemeClr val="bg1"/>
                        </a:solidFill>
                      </a:rPr>
                      <a:t>2,5</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b="1" dirty="0" smtClean="0">
                        <a:solidFill>
                          <a:schemeClr val="bg1"/>
                        </a:solidFill>
                      </a:rPr>
                      <a:t>4,1</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b="1" dirty="0" smtClean="0">
                        <a:solidFill>
                          <a:schemeClr val="bg1"/>
                        </a:solidFill>
                      </a:rPr>
                      <a:t>3,4</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b="1" dirty="0" smtClean="0">
                        <a:solidFill>
                          <a:schemeClr val="bg1"/>
                        </a:solidFill>
                      </a:rPr>
                      <a:t>4,0</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b="1" dirty="0" smtClean="0">
                        <a:solidFill>
                          <a:schemeClr val="bg1"/>
                        </a:solidFill>
                      </a:rPr>
                      <a:t>4,8</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b="1" dirty="0" smtClean="0">
                        <a:solidFill>
                          <a:schemeClr val="bg1"/>
                        </a:solidFill>
                      </a:rPr>
                      <a:t>3,9</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b="1" dirty="0" smtClean="0">
                        <a:solidFill>
                          <a:schemeClr val="bg1"/>
                        </a:solidFill>
                      </a:rPr>
                      <a:t>5,3</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Hoja2!$B$12:$B$18</c:f>
              <c:strCache>
                <c:ptCount val="7"/>
                <c:pt idx="0">
                  <c:v>2008</c:v>
                </c:pt>
                <c:pt idx="1">
                  <c:v>2009</c:v>
                </c:pt>
                <c:pt idx="2">
                  <c:v>2010</c:v>
                </c:pt>
                <c:pt idx="3">
                  <c:v>2011</c:v>
                </c:pt>
                <c:pt idx="4">
                  <c:v>2012</c:v>
                </c:pt>
                <c:pt idx="5">
                  <c:v>2013</c:v>
                </c:pt>
                <c:pt idx="6">
                  <c:v>PGN 2014</c:v>
                </c:pt>
              </c:strCache>
            </c:strRef>
          </c:cat>
          <c:val>
            <c:numRef>
              <c:f>Hoja2!$E$12:$E$18</c:f>
              <c:numCache>
                <c:formatCode>0.0</c:formatCode>
                <c:ptCount val="7"/>
                <c:pt idx="0">
                  <c:v>2.4630434906458154</c:v>
                </c:pt>
                <c:pt idx="1">
                  <c:v>4.1140467543271866</c:v>
                </c:pt>
                <c:pt idx="2">
                  <c:v>3.3944358509847397</c:v>
                </c:pt>
                <c:pt idx="3">
                  <c:v>4.023713263279534</c:v>
                </c:pt>
                <c:pt idx="4">
                  <c:v>4.8064298528642553</c:v>
                </c:pt>
                <c:pt idx="5">
                  <c:v>3.8571500295735377</c:v>
                </c:pt>
                <c:pt idx="6">
                  <c:v>5.3483825574995647</c:v>
                </c:pt>
              </c:numCache>
            </c:numRef>
          </c:val>
        </c:ser>
        <c:ser>
          <c:idx val="3"/>
          <c:order val="3"/>
          <c:tx>
            <c:strRef>
              <c:f>Hoja2!$F$11</c:f>
              <c:strCache>
                <c:ptCount val="1"/>
                <c:pt idx="0">
                  <c:v>Otros</c:v>
                </c:pt>
              </c:strCache>
            </c:strRef>
          </c:tx>
          <c:invertIfNegative val="0"/>
          <c:dLbls>
            <c:dLbl>
              <c:idx val="0"/>
              <c:tx>
                <c:rich>
                  <a:bodyPr/>
                  <a:lstStyle/>
                  <a:p>
                    <a:r>
                      <a:rPr lang="en-US" b="1" dirty="0" smtClean="0">
                        <a:solidFill>
                          <a:schemeClr val="bg1"/>
                        </a:solidFill>
                      </a:rPr>
                      <a:t>1,5</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b="1" dirty="0" smtClean="0">
                        <a:solidFill>
                          <a:schemeClr val="bg1"/>
                        </a:solidFill>
                      </a:rPr>
                      <a:t>2,0</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b="1" dirty="0" smtClean="0">
                        <a:solidFill>
                          <a:schemeClr val="bg1"/>
                        </a:solidFill>
                      </a:rPr>
                      <a:t>1,8</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b="1" dirty="0" smtClean="0">
                        <a:solidFill>
                          <a:schemeClr val="bg1"/>
                        </a:solidFill>
                      </a:rPr>
                      <a:t>1,9</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b="1" dirty="0" smtClean="0">
                        <a:solidFill>
                          <a:schemeClr val="bg1"/>
                        </a:solidFill>
                      </a:rPr>
                      <a:t>1,9</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b="1" dirty="0" smtClean="0">
                        <a:solidFill>
                          <a:schemeClr val="bg1"/>
                        </a:solidFill>
                      </a:rPr>
                      <a:t>1,5</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b="1" dirty="0" smtClean="0">
                        <a:solidFill>
                          <a:schemeClr val="bg1"/>
                        </a:solidFill>
                      </a:rPr>
                      <a:t>2,3</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Hoja2!$B$12:$B$18</c:f>
              <c:strCache>
                <c:ptCount val="7"/>
                <c:pt idx="0">
                  <c:v>2008</c:v>
                </c:pt>
                <c:pt idx="1">
                  <c:v>2009</c:v>
                </c:pt>
                <c:pt idx="2">
                  <c:v>2010</c:v>
                </c:pt>
                <c:pt idx="3">
                  <c:v>2011</c:v>
                </c:pt>
                <c:pt idx="4">
                  <c:v>2012</c:v>
                </c:pt>
                <c:pt idx="5">
                  <c:v>2013</c:v>
                </c:pt>
                <c:pt idx="6">
                  <c:v>PGN 2014</c:v>
                </c:pt>
              </c:strCache>
            </c:strRef>
          </c:cat>
          <c:val>
            <c:numRef>
              <c:f>Hoja2!$F$12:$F$18</c:f>
              <c:numCache>
                <c:formatCode>0.0</c:formatCode>
                <c:ptCount val="7"/>
                <c:pt idx="0">
                  <c:v>1.4744160105719895</c:v>
                </c:pt>
                <c:pt idx="1">
                  <c:v>1.973971072447477</c:v>
                </c:pt>
                <c:pt idx="2">
                  <c:v>1.7896818393940574</c:v>
                </c:pt>
                <c:pt idx="3">
                  <c:v>1.9434844748242646</c:v>
                </c:pt>
                <c:pt idx="4">
                  <c:v>1.9463530113272243</c:v>
                </c:pt>
                <c:pt idx="5">
                  <c:v>1.5276397550260559</c:v>
                </c:pt>
                <c:pt idx="6">
                  <c:v>2.3436136581743923</c:v>
                </c:pt>
              </c:numCache>
            </c:numRef>
          </c:val>
        </c:ser>
        <c:dLbls>
          <c:showLegendKey val="0"/>
          <c:showVal val="1"/>
          <c:showCatName val="0"/>
          <c:showSerName val="0"/>
          <c:showPercent val="0"/>
          <c:showBubbleSize val="0"/>
        </c:dLbls>
        <c:gapWidth val="90"/>
        <c:overlap val="100"/>
        <c:axId val="64418560"/>
        <c:axId val="64421248"/>
      </c:barChart>
      <c:lineChart>
        <c:grouping val="standard"/>
        <c:varyColors val="0"/>
        <c:ser>
          <c:idx val="5"/>
          <c:order val="4"/>
          <c:tx>
            <c:strRef>
              <c:f>Hoja2!$G$11</c:f>
              <c:strCache>
                <c:ptCount val="1"/>
              </c:strCache>
            </c:strRef>
          </c:tx>
          <c:marker>
            <c:symbol val="none"/>
          </c:marker>
          <c:dLbls>
            <c:dLbl>
              <c:idx val="0"/>
              <c:tx>
                <c:rich>
                  <a:bodyPr/>
                  <a:lstStyle/>
                  <a:p>
                    <a:r>
                      <a:rPr lang="en-US" b="1" dirty="0" smtClean="0"/>
                      <a:t>13,6</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b="1" dirty="0" smtClean="0"/>
                      <a:t>17,5</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b="1" dirty="0" smtClean="0"/>
                      <a:t>15,9</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b="1" dirty="0" smtClean="0"/>
                      <a:t>17,3</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b="1" dirty="0" smtClean="0"/>
                      <a:t>20,8</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b="1" dirty="0" smtClean="0"/>
                      <a:t>18,5</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b="1" dirty="0" smtClean="0"/>
                      <a:t>21,8</a:t>
                    </a:r>
                    <a:endParaRPr lang="en-US" dirty="0"/>
                  </a:p>
                </c:rich>
              </c:tx>
              <c:dLblPos val="t"/>
              <c:showLegendKey val="0"/>
              <c:showVal val="1"/>
              <c:showCatName val="0"/>
              <c:showSerName val="0"/>
              <c:showPercent val="0"/>
              <c:showBubbleSize val="0"/>
              <c:extLst>
                <c:ext xmlns:c15="http://schemas.microsoft.com/office/drawing/2012/chart" uri="{CE6537A1-D6FC-4f65-9D91-7224C49458BB}"/>
              </c:extLst>
            </c:dLbl>
            <c:numFmt formatCode="@" sourceLinked="0"/>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Hoja2!$B$12:$B$19</c:f>
              <c:strCache>
                <c:ptCount val="7"/>
                <c:pt idx="0">
                  <c:v>2008</c:v>
                </c:pt>
                <c:pt idx="1">
                  <c:v>2009</c:v>
                </c:pt>
                <c:pt idx="2">
                  <c:v>2010</c:v>
                </c:pt>
                <c:pt idx="3">
                  <c:v>2011</c:v>
                </c:pt>
                <c:pt idx="4">
                  <c:v>2012</c:v>
                </c:pt>
                <c:pt idx="5">
                  <c:v>2013</c:v>
                </c:pt>
                <c:pt idx="6">
                  <c:v>PGN 2014</c:v>
                </c:pt>
              </c:strCache>
            </c:strRef>
          </c:cat>
          <c:val>
            <c:numRef>
              <c:f>Hoja2!$G$12:$G$18</c:f>
              <c:numCache>
                <c:formatCode>0.0</c:formatCode>
                <c:ptCount val="7"/>
                <c:pt idx="0">
                  <c:v>13.563202906594315</c:v>
                </c:pt>
                <c:pt idx="1">
                  <c:v>17.519668167180271</c:v>
                </c:pt>
                <c:pt idx="2">
                  <c:v>15.89699615449763</c:v>
                </c:pt>
                <c:pt idx="3">
                  <c:v>17.305934621048831</c:v>
                </c:pt>
                <c:pt idx="4">
                  <c:v>20.789860557927138</c:v>
                </c:pt>
                <c:pt idx="5">
                  <c:v>18.499597745927122</c:v>
                </c:pt>
                <c:pt idx="6">
                  <c:v>21.755308696483691</c:v>
                </c:pt>
              </c:numCache>
            </c:numRef>
          </c:val>
          <c:smooth val="0"/>
        </c:ser>
        <c:dLbls>
          <c:showLegendKey val="0"/>
          <c:showVal val="1"/>
          <c:showCatName val="0"/>
          <c:showSerName val="0"/>
          <c:showPercent val="0"/>
          <c:showBubbleSize val="0"/>
        </c:dLbls>
        <c:marker val="1"/>
        <c:smooth val="0"/>
        <c:axId val="64418560"/>
        <c:axId val="64421248"/>
      </c:lineChart>
      <c:catAx>
        <c:axId val="64418560"/>
        <c:scaling>
          <c:orientation val="minMax"/>
        </c:scaling>
        <c:delete val="0"/>
        <c:axPos val="b"/>
        <c:numFmt formatCode="General" sourceLinked="0"/>
        <c:majorTickMark val="out"/>
        <c:minorTickMark val="none"/>
        <c:tickLblPos val="nextTo"/>
        <c:crossAx val="64421248"/>
        <c:crosses val="autoZero"/>
        <c:auto val="1"/>
        <c:lblAlgn val="ctr"/>
        <c:lblOffset val="100"/>
        <c:noMultiLvlLbl val="0"/>
      </c:catAx>
      <c:valAx>
        <c:axId val="64421248"/>
        <c:scaling>
          <c:orientation val="minMax"/>
        </c:scaling>
        <c:delete val="1"/>
        <c:axPos val="l"/>
        <c:numFmt formatCode="0.0" sourceLinked="1"/>
        <c:majorTickMark val="out"/>
        <c:minorTickMark val="none"/>
        <c:tickLblPos val="nextTo"/>
        <c:crossAx val="64418560"/>
        <c:crosses val="autoZero"/>
        <c:crossBetween val="between"/>
      </c:valAx>
    </c:plotArea>
    <c:legend>
      <c:legendPos val="b"/>
      <c:legendEntry>
        <c:idx val="4"/>
        <c:delete val="1"/>
      </c:legendEntry>
      <c:layout>
        <c:manualLayout>
          <c:xMode val="edge"/>
          <c:yMode val="edge"/>
          <c:x val="2.1490306543849522E-2"/>
          <c:y val="0.82627238628527588"/>
          <c:w val="0.93056762485388611"/>
          <c:h val="0.1508220453770733"/>
        </c:manualLayout>
      </c:layout>
      <c:overlay val="0"/>
    </c:legend>
    <c:plotVisOnly val="1"/>
    <c:dispBlanksAs val="gap"/>
    <c:showDLblsOverMax val="0"/>
  </c:chart>
  <c:txPr>
    <a:bodyPr/>
    <a:lstStyle/>
    <a:p>
      <a:pPr>
        <a:defRPr sz="1000"/>
      </a:pPr>
      <a:endParaRPr lang="es-PY"/>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204936953502278E-2"/>
          <c:y val="5.7600620934056511E-2"/>
          <c:w val="0.94053808245720649"/>
          <c:h val="0.69310415964541394"/>
        </c:manualLayout>
      </c:layout>
      <c:barChart>
        <c:barDir val="col"/>
        <c:grouping val="stacked"/>
        <c:varyColors val="0"/>
        <c:ser>
          <c:idx val="0"/>
          <c:order val="0"/>
          <c:tx>
            <c:strRef>
              <c:f>Hoja1!$D$11</c:f>
              <c:strCache>
                <c:ptCount val="1"/>
                <c:pt idx="0">
                  <c:v>Tributarios</c:v>
                </c:pt>
              </c:strCache>
            </c:strRef>
          </c:tx>
          <c:invertIfNegative val="0"/>
          <c:dLbls>
            <c:dLbl>
              <c:idx val="4"/>
              <c:layout>
                <c:manualLayout>
                  <c:x val="5.0219711236660462E-3"/>
                  <c:y val="0"/>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5.0219711236660462E-3"/>
                  <c:y val="0"/>
                </c:manualLayout>
              </c:layout>
              <c:showLegendKey val="0"/>
              <c:showVal val="1"/>
              <c:showCatName val="0"/>
              <c:showSerName val="0"/>
              <c:showPercent val="0"/>
              <c:showBubbleSize val="0"/>
              <c:extLst>
                <c:ext xmlns:c15="http://schemas.microsoft.com/office/drawing/2012/chart" uri="{CE6537A1-D6FC-4f65-9D91-7224C49458BB}"/>
              </c:extLst>
            </c:dLbl>
            <c:txPr>
              <a:bodyPr/>
              <a:lstStyle/>
              <a:p>
                <a:pPr>
                  <a:defRPr b="1">
                    <a:solidFill>
                      <a:schemeClr val="bg1"/>
                    </a:solidFill>
                  </a:defRPr>
                </a:pPr>
                <a:endParaRPr lang="es-PY"/>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Hoja1!$C$12:$C$18</c:f>
              <c:strCache>
                <c:ptCount val="7"/>
                <c:pt idx="0">
                  <c:v>2008</c:v>
                </c:pt>
                <c:pt idx="1">
                  <c:v>2009</c:v>
                </c:pt>
                <c:pt idx="2">
                  <c:v>2010</c:v>
                </c:pt>
                <c:pt idx="3">
                  <c:v>2011</c:v>
                </c:pt>
                <c:pt idx="4">
                  <c:v>2012</c:v>
                </c:pt>
                <c:pt idx="5">
                  <c:v>2013</c:v>
                </c:pt>
                <c:pt idx="6">
                  <c:v>PGN 2014</c:v>
                </c:pt>
              </c:strCache>
            </c:strRef>
          </c:cat>
          <c:val>
            <c:numRef>
              <c:f>Hoja1!$D$12:$D$18</c:f>
              <c:numCache>
                <c:formatCode>0.0</c:formatCode>
                <c:ptCount val="7"/>
                <c:pt idx="0">
                  <c:v>10.721512982494238</c:v>
                </c:pt>
                <c:pt idx="1">
                  <c:v>11.636950076418703</c:v>
                </c:pt>
                <c:pt idx="2">
                  <c:v>12.014214077149784</c:v>
                </c:pt>
                <c:pt idx="3">
                  <c:v>12.557401218248536</c:v>
                </c:pt>
                <c:pt idx="4">
                  <c:v>12.744985306802169</c:v>
                </c:pt>
                <c:pt idx="5">
                  <c:v>11.439480666665292</c:v>
                </c:pt>
                <c:pt idx="6">
                  <c:v>11.90507166534843</c:v>
                </c:pt>
              </c:numCache>
            </c:numRef>
          </c:val>
        </c:ser>
        <c:ser>
          <c:idx val="1"/>
          <c:order val="1"/>
          <c:tx>
            <c:strRef>
              <c:f>Hoja1!$E$11</c:f>
              <c:strCache>
                <c:ptCount val="1"/>
                <c:pt idx="0">
                  <c:v>No Tributarios</c:v>
                </c:pt>
              </c:strCache>
            </c:strRef>
          </c:tx>
          <c:invertIfNegative val="0"/>
          <c:dLbls>
            <c:txPr>
              <a:bodyPr/>
              <a:lstStyle/>
              <a:p>
                <a:pPr>
                  <a:defRPr b="1">
                    <a:solidFill>
                      <a:schemeClr val="bg1"/>
                    </a:solidFill>
                  </a:defRPr>
                </a:pPr>
                <a:endParaRPr lang="es-PY"/>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Hoja1!$C$12:$C$18</c:f>
              <c:strCache>
                <c:ptCount val="7"/>
                <c:pt idx="0">
                  <c:v>2008</c:v>
                </c:pt>
                <c:pt idx="1">
                  <c:v>2009</c:v>
                </c:pt>
                <c:pt idx="2">
                  <c:v>2010</c:v>
                </c:pt>
                <c:pt idx="3">
                  <c:v>2011</c:v>
                </c:pt>
                <c:pt idx="4">
                  <c:v>2012</c:v>
                </c:pt>
                <c:pt idx="5">
                  <c:v>2013</c:v>
                </c:pt>
                <c:pt idx="6">
                  <c:v>PGN 2014</c:v>
                </c:pt>
              </c:strCache>
            </c:strRef>
          </c:cat>
          <c:val>
            <c:numRef>
              <c:f>Hoja1!$E$12:$E$18</c:f>
              <c:numCache>
                <c:formatCode>0.0</c:formatCode>
                <c:ptCount val="7"/>
                <c:pt idx="0">
                  <c:v>5.0663877776253674</c:v>
                </c:pt>
                <c:pt idx="1">
                  <c:v>5.9069575812528736</c:v>
                </c:pt>
                <c:pt idx="2">
                  <c:v>5.0997338116374795</c:v>
                </c:pt>
                <c:pt idx="3">
                  <c:v>5.4755843662886345</c:v>
                </c:pt>
                <c:pt idx="4">
                  <c:v>6.2201110815087013</c:v>
                </c:pt>
                <c:pt idx="5">
                  <c:v>5.1434702620438175</c:v>
                </c:pt>
                <c:pt idx="6">
                  <c:v>7.3456733148384616</c:v>
                </c:pt>
              </c:numCache>
            </c:numRef>
          </c:val>
        </c:ser>
        <c:dLbls>
          <c:showLegendKey val="0"/>
          <c:showVal val="0"/>
          <c:showCatName val="0"/>
          <c:showSerName val="0"/>
          <c:showPercent val="0"/>
          <c:showBubbleSize val="0"/>
        </c:dLbls>
        <c:gapWidth val="84"/>
        <c:overlap val="100"/>
        <c:axId val="64690816"/>
        <c:axId val="64700800"/>
      </c:barChart>
      <c:lineChart>
        <c:grouping val="standard"/>
        <c:varyColors val="0"/>
        <c:ser>
          <c:idx val="2"/>
          <c:order val="2"/>
          <c:tx>
            <c:strRef>
              <c:f>Hoja1!$F$11</c:f>
              <c:strCache>
                <c:ptCount val="1"/>
                <c:pt idx="0">
                  <c:v>Ingreso Total</c:v>
                </c:pt>
              </c:strCache>
            </c:strRef>
          </c:tx>
          <c:marker>
            <c:symbol val="none"/>
          </c:marker>
          <c:dLbls>
            <c:dLbl>
              <c:idx val="0"/>
              <c:layout>
                <c:manualLayout>
                  <c:x val="-4.2686754551161422E-2"/>
                  <c:y val="-5.1880674448767893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3.5153797865662272E-2"/>
                  <c:y val="-6.2256809338521464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4.7708725674827382E-2"/>
                  <c:y val="-6.225680933852145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4.7708725674827382E-2"/>
                  <c:y val="-6.2256809338521464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5.0219711236660483E-2"/>
                  <c:y val="-5.188067444876783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3.7664783427495206E-2"/>
                  <c:y val="-6.225680933852146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4.5197740112994364E-2"/>
                  <c:y val="-6.2256809338521464E-2"/>
                </c:manualLayout>
              </c:layout>
              <c:showLegendKey val="0"/>
              <c:showVal val="1"/>
              <c:showCatName val="0"/>
              <c:showSerName val="0"/>
              <c:showPercent val="0"/>
              <c:showBubbleSize val="0"/>
              <c:extLst>
                <c:ext xmlns:c15="http://schemas.microsoft.com/office/drawing/2012/chart" uri="{CE6537A1-D6FC-4f65-9D91-7224C49458BB}"/>
              </c:extLst>
            </c:dLbl>
            <c:txPr>
              <a:bodyPr/>
              <a:lstStyle/>
              <a:p>
                <a:pPr>
                  <a:defRPr b="1"/>
                </a:pPr>
                <a:endParaRPr lang="es-PY"/>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Hoja1!$C$12:$C$18</c:f>
              <c:strCache>
                <c:ptCount val="7"/>
                <c:pt idx="0">
                  <c:v>2008</c:v>
                </c:pt>
                <c:pt idx="1">
                  <c:v>2009</c:v>
                </c:pt>
                <c:pt idx="2">
                  <c:v>2010</c:v>
                </c:pt>
                <c:pt idx="3">
                  <c:v>2011</c:v>
                </c:pt>
                <c:pt idx="4">
                  <c:v>2012</c:v>
                </c:pt>
                <c:pt idx="5">
                  <c:v>2013</c:v>
                </c:pt>
                <c:pt idx="6">
                  <c:v>PGN 2014</c:v>
                </c:pt>
              </c:strCache>
            </c:strRef>
          </c:cat>
          <c:val>
            <c:numRef>
              <c:f>Hoja1!$F$12:$F$18</c:f>
              <c:numCache>
                <c:formatCode>0.0</c:formatCode>
                <c:ptCount val="7"/>
                <c:pt idx="0">
                  <c:v>15.787900760119603</c:v>
                </c:pt>
                <c:pt idx="1">
                  <c:v>17.543907657671575</c:v>
                </c:pt>
                <c:pt idx="2">
                  <c:v>17.113947888787262</c:v>
                </c:pt>
                <c:pt idx="3">
                  <c:v>18.032985584537169</c:v>
                </c:pt>
                <c:pt idx="4">
                  <c:v>18.965096388310869</c:v>
                </c:pt>
                <c:pt idx="5">
                  <c:v>16.582950928709106</c:v>
                </c:pt>
                <c:pt idx="6">
                  <c:v>19.250744980186884</c:v>
                </c:pt>
              </c:numCache>
            </c:numRef>
          </c:val>
          <c:smooth val="0"/>
        </c:ser>
        <c:dLbls>
          <c:showLegendKey val="0"/>
          <c:showVal val="0"/>
          <c:showCatName val="0"/>
          <c:showSerName val="0"/>
          <c:showPercent val="0"/>
          <c:showBubbleSize val="0"/>
        </c:dLbls>
        <c:marker val="1"/>
        <c:smooth val="0"/>
        <c:axId val="64690816"/>
        <c:axId val="64700800"/>
      </c:lineChart>
      <c:catAx>
        <c:axId val="64690816"/>
        <c:scaling>
          <c:orientation val="minMax"/>
        </c:scaling>
        <c:delete val="0"/>
        <c:axPos val="b"/>
        <c:numFmt formatCode="General" sourceLinked="1"/>
        <c:majorTickMark val="out"/>
        <c:minorTickMark val="none"/>
        <c:tickLblPos val="nextTo"/>
        <c:crossAx val="64700800"/>
        <c:crosses val="autoZero"/>
        <c:auto val="1"/>
        <c:lblAlgn val="ctr"/>
        <c:lblOffset val="100"/>
        <c:noMultiLvlLbl val="0"/>
      </c:catAx>
      <c:valAx>
        <c:axId val="64700800"/>
        <c:scaling>
          <c:orientation val="minMax"/>
        </c:scaling>
        <c:delete val="1"/>
        <c:axPos val="l"/>
        <c:numFmt formatCode="0.0" sourceLinked="1"/>
        <c:majorTickMark val="out"/>
        <c:minorTickMark val="none"/>
        <c:tickLblPos val="nextTo"/>
        <c:crossAx val="64690816"/>
        <c:crosses val="autoZero"/>
        <c:crossBetween val="between"/>
      </c:valAx>
    </c:plotArea>
    <c:legend>
      <c:legendPos val="r"/>
      <c:layout>
        <c:manualLayout>
          <c:xMode val="edge"/>
          <c:yMode val="edge"/>
          <c:x val="0.14613975512947891"/>
          <c:y val="0.86273435664900033"/>
          <c:w val="0.69566815447504093"/>
          <c:h val="0.11499780426279398"/>
        </c:manualLayout>
      </c:layout>
      <c:overlay val="0"/>
    </c:legend>
    <c:plotVisOnly val="1"/>
    <c:dispBlanksAs val="gap"/>
    <c:showDLblsOverMax val="0"/>
  </c:chart>
  <c:txPr>
    <a:bodyPr/>
    <a:lstStyle/>
    <a:p>
      <a:pPr>
        <a:defRPr sz="1000"/>
      </a:pPr>
      <a:endParaRPr lang="es-PY"/>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'Recaudación US$'!$G$2</c:f>
              <c:strCache>
                <c:ptCount val="1"/>
                <c:pt idx="0">
                  <c:v>Recaudación</c:v>
                </c:pt>
              </c:strCache>
            </c:strRef>
          </c:tx>
          <c:spPr>
            <a:solidFill>
              <a:schemeClr val="accent2">
                <a:lumMod val="75000"/>
              </a:schemeClr>
            </a:solidFill>
            <a:scene3d>
              <a:camera prst="orthographicFront"/>
              <a:lightRig rig="threePt" dir="t"/>
            </a:scene3d>
            <a:sp3d>
              <a:bevelT w="38100"/>
            </a:sp3d>
          </c:spPr>
          <c:invertIfNegative val="0"/>
          <c:dLbls>
            <c:txPr>
              <a:bodyPr/>
              <a:lstStyle/>
              <a:p>
                <a:pPr>
                  <a:defRPr sz="1200" b="1"/>
                </a:pPr>
                <a:endParaRPr lang="es-PY"/>
              </a:p>
            </c:txPr>
            <c:showLegendKey val="0"/>
            <c:showVal val="1"/>
            <c:showCatName val="0"/>
            <c:showSerName val="0"/>
            <c:showPercent val="0"/>
            <c:showBubbleSize val="0"/>
            <c:showLeaderLines val="0"/>
          </c:dLbls>
          <c:cat>
            <c:numRef>
              <c:f>'Recaudación US$'!$C$3:$C$12</c:f>
              <c:numCache>
                <c:formatCode>General</c:formatCode>
                <c:ptCount val="10"/>
                <c:pt idx="0">
                  <c:v>2004</c:v>
                </c:pt>
                <c:pt idx="1">
                  <c:v>2005</c:v>
                </c:pt>
                <c:pt idx="2">
                  <c:v>2006</c:v>
                </c:pt>
                <c:pt idx="3">
                  <c:v>2007</c:v>
                </c:pt>
                <c:pt idx="4">
                  <c:v>2008</c:v>
                </c:pt>
                <c:pt idx="5">
                  <c:v>2009</c:v>
                </c:pt>
                <c:pt idx="6">
                  <c:v>2010</c:v>
                </c:pt>
                <c:pt idx="7">
                  <c:v>2011</c:v>
                </c:pt>
                <c:pt idx="8">
                  <c:v>2012</c:v>
                </c:pt>
                <c:pt idx="9">
                  <c:v>2013</c:v>
                </c:pt>
              </c:numCache>
            </c:numRef>
          </c:cat>
          <c:val>
            <c:numRef>
              <c:f>'Recaudación US$'!$G$3:$G$12</c:f>
              <c:numCache>
                <c:formatCode>_-* #,##0\ _€_-;\-* #,##0\ _€_-;_-* "-"??\ _€_-;_-@_-</c:formatCode>
                <c:ptCount val="10"/>
                <c:pt idx="0">
                  <c:v>824.88282274477979</c:v>
                </c:pt>
                <c:pt idx="1">
                  <c:v>885.49535618765515</c:v>
                </c:pt>
                <c:pt idx="2">
                  <c:v>1116.9562436059948</c:v>
                </c:pt>
                <c:pt idx="3">
                  <c:v>1394.6004816818902</c:v>
                </c:pt>
                <c:pt idx="4">
                  <c:v>1983.9227661841912</c:v>
                </c:pt>
                <c:pt idx="5">
                  <c:v>1853.7547759303882</c:v>
                </c:pt>
                <c:pt idx="6">
                  <c:v>2406.5105024347731</c:v>
                </c:pt>
                <c:pt idx="7">
                  <c:v>3148.2905909669516</c:v>
                </c:pt>
                <c:pt idx="8">
                  <c:v>3136.6733988846127</c:v>
                </c:pt>
                <c:pt idx="9">
                  <c:v>3443.6433220616996</c:v>
                </c:pt>
              </c:numCache>
            </c:numRef>
          </c:val>
        </c:ser>
        <c:dLbls>
          <c:showLegendKey val="0"/>
          <c:showVal val="0"/>
          <c:showCatName val="0"/>
          <c:showSerName val="0"/>
          <c:showPercent val="0"/>
          <c:showBubbleSize val="0"/>
        </c:dLbls>
        <c:gapWidth val="43"/>
        <c:axId val="64742912"/>
        <c:axId val="64744448"/>
      </c:barChart>
      <c:catAx>
        <c:axId val="64742912"/>
        <c:scaling>
          <c:orientation val="minMax"/>
        </c:scaling>
        <c:delete val="0"/>
        <c:axPos val="b"/>
        <c:numFmt formatCode="General" sourceLinked="1"/>
        <c:majorTickMark val="out"/>
        <c:minorTickMark val="none"/>
        <c:tickLblPos val="nextTo"/>
        <c:txPr>
          <a:bodyPr/>
          <a:lstStyle/>
          <a:p>
            <a:pPr>
              <a:defRPr sz="1400"/>
            </a:pPr>
            <a:endParaRPr lang="es-PY"/>
          </a:p>
        </c:txPr>
        <c:crossAx val="64744448"/>
        <c:crosses val="autoZero"/>
        <c:auto val="1"/>
        <c:lblAlgn val="ctr"/>
        <c:lblOffset val="100"/>
        <c:noMultiLvlLbl val="0"/>
      </c:catAx>
      <c:valAx>
        <c:axId val="64744448"/>
        <c:scaling>
          <c:orientation val="minMax"/>
        </c:scaling>
        <c:delete val="0"/>
        <c:axPos val="l"/>
        <c:numFmt formatCode="_-* #,##0\ _€_-;\-* #,##0\ _€_-;_-* &quot;-&quot;??\ _€_-;_-@_-" sourceLinked="1"/>
        <c:majorTickMark val="out"/>
        <c:minorTickMark val="none"/>
        <c:tickLblPos val="nextTo"/>
        <c:txPr>
          <a:bodyPr/>
          <a:lstStyle/>
          <a:p>
            <a:pPr>
              <a:defRPr sz="1400"/>
            </a:pPr>
            <a:endParaRPr lang="es-PY"/>
          </a:p>
        </c:txPr>
        <c:crossAx val="64742912"/>
        <c:crosses val="autoZero"/>
        <c:crossBetween val="between"/>
      </c:val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0137732783402074"/>
          <c:y val="4.2234971078441208E-2"/>
          <c:w val="0.86927240155586616"/>
          <c:h val="0.7483436488041233"/>
        </c:manualLayout>
      </c:layout>
      <c:barChart>
        <c:barDir val="col"/>
        <c:grouping val="clustered"/>
        <c:varyColors val="0"/>
        <c:ser>
          <c:idx val="0"/>
          <c:order val="0"/>
          <c:tx>
            <c:strRef>
              <c:f>'Grafico 2'!$C$2</c:f>
              <c:strCache>
                <c:ptCount val="1"/>
                <c:pt idx="0">
                  <c:v>Tributarios</c:v>
                </c:pt>
              </c:strCache>
            </c:strRef>
          </c:tx>
          <c:spPr>
            <a:solidFill>
              <a:schemeClr val="accent2">
                <a:lumMod val="75000"/>
              </a:schemeClr>
            </a:solidFill>
            <a:scene3d>
              <a:camera prst="orthographicFront"/>
              <a:lightRig rig="threePt" dir="t"/>
            </a:scene3d>
            <a:sp3d>
              <a:bevelT w="38100"/>
            </a:sp3d>
          </c:spPr>
          <c:invertIfNegative val="0"/>
          <c:dLbls>
            <c:showLegendKey val="0"/>
            <c:showVal val="1"/>
            <c:showCatName val="0"/>
            <c:showSerName val="0"/>
            <c:showPercent val="0"/>
            <c:showBubbleSize val="0"/>
            <c:showLeaderLines val="0"/>
          </c:dLbls>
          <c:cat>
            <c:numRef>
              <c:f>'Grafico 2'!$B$3:$B$12</c:f>
              <c:numCache>
                <c:formatCode>General</c:formatCode>
                <c:ptCount val="10"/>
                <c:pt idx="0">
                  <c:v>2004</c:v>
                </c:pt>
                <c:pt idx="1">
                  <c:v>2005</c:v>
                </c:pt>
                <c:pt idx="2">
                  <c:v>2006</c:v>
                </c:pt>
                <c:pt idx="3">
                  <c:v>2007</c:v>
                </c:pt>
                <c:pt idx="4">
                  <c:v>2008</c:v>
                </c:pt>
                <c:pt idx="5">
                  <c:v>2009</c:v>
                </c:pt>
                <c:pt idx="6">
                  <c:v>2010</c:v>
                </c:pt>
                <c:pt idx="7">
                  <c:v>2011</c:v>
                </c:pt>
                <c:pt idx="8">
                  <c:v>2012</c:v>
                </c:pt>
                <c:pt idx="9">
                  <c:v>2013</c:v>
                </c:pt>
              </c:numCache>
            </c:numRef>
          </c:cat>
          <c:val>
            <c:numRef>
              <c:f>'Grafico 2'!$C$3:$C$12</c:f>
              <c:numCache>
                <c:formatCode>_-* #,##0\ _€_-;\-* #,##0\ _€_-;_-* "-"??\ _€_-;_-@_-</c:formatCode>
                <c:ptCount val="10"/>
                <c:pt idx="0">
                  <c:v>4929.2398035059996</c:v>
                </c:pt>
                <c:pt idx="1">
                  <c:v>5470.5281150201727</c:v>
                </c:pt>
                <c:pt idx="2">
                  <c:v>6294.6156264850006</c:v>
                </c:pt>
                <c:pt idx="3">
                  <c:v>7018.6680537040047</c:v>
                </c:pt>
                <c:pt idx="4">
                  <c:v>8655.9870502560025</c:v>
                </c:pt>
                <c:pt idx="5">
                  <c:v>9206.8255953489988</c:v>
                </c:pt>
                <c:pt idx="6">
                  <c:v>11405.604653921002</c:v>
                </c:pt>
                <c:pt idx="7">
                  <c:v>13210.789667651999</c:v>
                </c:pt>
                <c:pt idx="8">
                  <c:v>13870.655588005002</c:v>
                </c:pt>
                <c:pt idx="9">
                  <c:v>14790.448068255</c:v>
                </c:pt>
              </c:numCache>
            </c:numRef>
          </c:val>
        </c:ser>
        <c:dLbls>
          <c:showLegendKey val="0"/>
          <c:showVal val="0"/>
          <c:showCatName val="0"/>
          <c:showSerName val="0"/>
          <c:showPercent val="0"/>
          <c:showBubbleSize val="0"/>
        </c:dLbls>
        <c:gapWidth val="25"/>
        <c:overlap val="88"/>
        <c:axId val="35377920"/>
        <c:axId val="35379840"/>
      </c:barChart>
      <c:lineChart>
        <c:grouping val="standard"/>
        <c:varyColors val="0"/>
        <c:ser>
          <c:idx val="1"/>
          <c:order val="1"/>
          <c:tx>
            <c:strRef>
              <c:f>'Grafico 2'!$D$2</c:f>
              <c:strCache>
                <c:ptCount val="1"/>
                <c:pt idx="0">
                  <c:v>Variación</c:v>
                </c:pt>
              </c:strCache>
            </c:strRef>
          </c:tx>
          <c:spPr>
            <a:ln w="60325"/>
          </c:spPr>
          <c:marker>
            <c:symbol val="circle"/>
            <c:size val="9"/>
            <c:spPr>
              <a:ln>
                <a:solidFill>
                  <a:schemeClr val="bg1"/>
                </a:solidFill>
              </a:ln>
            </c:spPr>
          </c:marker>
          <c:cat>
            <c:numRef>
              <c:f>'Grafico 2'!$B$3:$B$12</c:f>
              <c:numCache>
                <c:formatCode>General</c:formatCode>
                <c:ptCount val="10"/>
                <c:pt idx="0">
                  <c:v>2004</c:v>
                </c:pt>
                <c:pt idx="1">
                  <c:v>2005</c:v>
                </c:pt>
                <c:pt idx="2">
                  <c:v>2006</c:v>
                </c:pt>
                <c:pt idx="3">
                  <c:v>2007</c:v>
                </c:pt>
                <c:pt idx="4">
                  <c:v>2008</c:v>
                </c:pt>
                <c:pt idx="5">
                  <c:v>2009</c:v>
                </c:pt>
                <c:pt idx="6">
                  <c:v>2010</c:v>
                </c:pt>
                <c:pt idx="7">
                  <c:v>2011</c:v>
                </c:pt>
                <c:pt idx="8">
                  <c:v>2012</c:v>
                </c:pt>
                <c:pt idx="9">
                  <c:v>2013</c:v>
                </c:pt>
              </c:numCache>
            </c:numRef>
          </c:cat>
          <c:val>
            <c:numRef>
              <c:f>'Grafico 2'!$D$3:$D$12</c:f>
              <c:numCache>
                <c:formatCode>0.0%</c:formatCode>
                <c:ptCount val="10"/>
                <c:pt idx="0">
                  <c:v>0.34076867135649058</c:v>
                </c:pt>
                <c:pt idx="1">
                  <c:v>0.10981172210959866</c:v>
                </c:pt>
                <c:pt idx="2">
                  <c:v>0.15064130814028154</c:v>
                </c:pt>
                <c:pt idx="3">
                  <c:v>0.11502726618802694</c:v>
                </c:pt>
                <c:pt idx="4">
                  <c:v>0.23328058600633295</c:v>
                </c:pt>
                <c:pt idx="5">
                  <c:v>6.3636710856297407E-2</c:v>
                </c:pt>
                <c:pt idx="6">
                  <c:v>0.23882053980502871</c:v>
                </c:pt>
                <c:pt idx="7">
                  <c:v>0.15827175046878494</c:v>
                </c:pt>
                <c:pt idx="8">
                  <c:v>4.9949014173524597E-2</c:v>
                </c:pt>
                <c:pt idx="9">
                  <c:v>6.6312112964971304E-2</c:v>
                </c:pt>
              </c:numCache>
            </c:numRef>
          </c:val>
          <c:smooth val="1"/>
        </c:ser>
        <c:dLbls>
          <c:showLegendKey val="0"/>
          <c:showVal val="0"/>
          <c:showCatName val="0"/>
          <c:showSerName val="0"/>
          <c:showPercent val="0"/>
          <c:showBubbleSize val="0"/>
        </c:dLbls>
        <c:marker val="1"/>
        <c:smooth val="0"/>
        <c:axId val="35653504"/>
        <c:axId val="35651968"/>
      </c:lineChart>
      <c:catAx>
        <c:axId val="35377920"/>
        <c:scaling>
          <c:orientation val="minMax"/>
        </c:scaling>
        <c:delete val="0"/>
        <c:axPos val="b"/>
        <c:numFmt formatCode="General" sourceLinked="1"/>
        <c:majorTickMark val="out"/>
        <c:minorTickMark val="none"/>
        <c:tickLblPos val="nextTo"/>
        <c:crossAx val="35379840"/>
        <c:crosses val="autoZero"/>
        <c:auto val="1"/>
        <c:lblAlgn val="ctr"/>
        <c:lblOffset val="100"/>
        <c:noMultiLvlLbl val="0"/>
      </c:catAx>
      <c:valAx>
        <c:axId val="35379840"/>
        <c:scaling>
          <c:orientation val="minMax"/>
        </c:scaling>
        <c:delete val="0"/>
        <c:axPos val="l"/>
        <c:numFmt formatCode="_-* #,##0\ _€_-;\-* #,##0\ _€_-;_-* &quot;-&quot;??\ _€_-;_-@_-" sourceLinked="1"/>
        <c:majorTickMark val="out"/>
        <c:minorTickMark val="none"/>
        <c:tickLblPos val="nextTo"/>
        <c:crossAx val="35377920"/>
        <c:crosses val="autoZero"/>
        <c:crossBetween val="between"/>
      </c:valAx>
      <c:valAx>
        <c:axId val="35651968"/>
        <c:scaling>
          <c:orientation val="minMax"/>
        </c:scaling>
        <c:delete val="0"/>
        <c:axPos val="r"/>
        <c:numFmt formatCode="0.0%" sourceLinked="1"/>
        <c:majorTickMark val="out"/>
        <c:minorTickMark val="none"/>
        <c:tickLblPos val="nextTo"/>
        <c:crossAx val="35653504"/>
        <c:crosses val="max"/>
        <c:crossBetween val="between"/>
      </c:valAx>
      <c:catAx>
        <c:axId val="35653504"/>
        <c:scaling>
          <c:orientation val="minMax"/>
        </c:scaling>
        <c:delete val="1"/>
        <c:axPos val="b"/>
        <c:numFmt formatCode="General" sourceLinked="1"/>
        <c:majorTickMark val="out"/>
        <c:minorTickMark val="none"/>
        <c:tickLblPos val="nextTo"/>
        <c:crossAx val="35651968"/>
        <c:crosses val="autoZero"/>
        <c:auto val="1"/>
        <c:lblAlgn val="ctr"/>
        <c:lblOffset val="100"/>
        <c:noMultiLvlLbl val="0"/>
      </c:catAx>
    </c:plotArea>
    <c:legend>
      <c:legendPos val="r"/>
      <c:layout>
        <c:manualLayout>
          <c:xMode val="edge"/>
          <c:yMode val="edge"/>
          <c:x val="0.29340105214120965"/>
          <c:y val="0.89911376711727642"/>
          <c:w val="0.46225070351054603"/>
          <c:h val="8.0516685122987389E-2"/>
        </c:manualLayout>
      </c:layout>
      <c:overlay val="0"/>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861436825040839E-2"/>
          <c:y val="4.8140998546230752E-2"/>
          <c:w val="0.894940802678303"/>
          <c:h val="0.68531538823728577"/>
        </c:manualLayout>
      </c:layout>
      <c:lineChart>
        <c:grouping val="standard"/>
        <c:varyColors val="0"/>
        <c:ser>
          <c:idx val="0"/>
          <c:order val="0"/>
          <c:tx>
            <c:strRef>
              <c:f>'Grafico 3'!$E$2</c:f>
              <c:strCache>
                <c:ptCount val="1"/>
                <c:pt idx="0">
                  <c:v>Tributarios</c:v>
                </c:pt>
              </c:strCache>
            </c:strRef>
          </c:tx>
          <c:marker>
            <c:symbol val="circle"/>
            <c:size val="7"/>
          </c:marker>
          <c:dLbls>
            <c:dLbl>
              <c:idx val="0"/>
              <c:layout>
                <c:manualLayout>
                  <c:x val="-4.5030464261427254E-2"/>
                  <c:y val="-5.0391226371672988E-2"/>
                </c:manualLayout>
              </c:layout>
              <c:showLegendKey val="0"/>
              <c:showVal val="1"/>
              <c:showCatName val="0"/>
              <c:showSerName val="0"/>
              <c:showPercent val="0"/>
              <c:showBubbleSize val="0"/>
            </c:dLbl>
            <c:dLbl>
              <c:idx val="1"/>
              <c:layout>
                <c:manualLayout>
                  <c:x val="-2.0638962786487493E-2"/>
                  <c:y val="-5.0391226371672995E-2"/>
                </c:manualLayout>
              </c:layout>
              <c:showLegendKey val="0"/>
              <c:showVal val="1"/>
              <c:showCatName val="0"/>
              <c:showSerName val="0"/>
              <c:showPercent val="0"/>
              <c:showBubbleSize val="0"/>
            </c:dLbl>
            <c:dLbl>
              <c:idx val="2"/>
              <c:layout>
                <c:manualLayout>
                  <c:x val="-2.0638962786487493E-2"/>
                  <c:y val="-9.2383915014733739E-2"/>
                </c:manualLayout>
              </c:layout>
              <c:showLegendKey val="0"/>
              <c:showVal val="1"/>
              <c:showCatName val="0"/>
              <c:showSerName val="0"/>
              <c:showPercent val="0"/>
              <c:showBubbleSize val="0"/>
            </c:dLbl>
            <c:dLbl>
              <c:idx val="3"/>
              <c:layout>
                <c:manualLayout>
                  <c:x val="-3.1896578851844305E-2"/>
                  <c:y val="-4.6191957507366904E-2"/>
                </c:manualLayout>
              </c:layout>
              <c:showLegendKey val="0"/>
              <c:showVal val="1"/>
              <c:showCatName val="0"/>
              <c:showSerName val="0"/>
              <c:showPercent val="0"/>
              <c:showBubbleSize val="0"/>
            </c:dLbl>
            <c:dLbl>
              <c:idx val="4"/>
              <c:layout>
                <c:manualLayout>
                  <c:x val="-3.0020309507618172E-2"/>
                  <c:y val="2.9394882050142578E-2"/>
                </c:manualLayout>
              </c:layout>
              <c:showLegendKey val="0"/>
              <c:showVal val="1"/>
              <c:showCatName val="0"/>
              <c:showSerName val="0"/>
              <c:showPercent val="0"/>
              <c:showBubbleSize val="0"/>
            </c:dLbl>
            <c:dLbl>
              <c:idx val="5"/>
              <c:layout>
                <c:manualLayout>
                  <c:x val="-3.5649117540296649E-2"/>
                  <c:y val="-4.619195750736687E-2"/>
                </c:manualLayout>
              </c:layout>
              <c:showLegendKey val="0"/>
              <c:showVal val="1"/>
              <c:showCatName val="0"/>
              <c:showSerName val="0"/>
              <c:showPercent val="0"/>
              <c:showBubbleSize val="0"/>
            </c:dLbl>
            <c:dLbl>
              <c:idx val="6"/>
              <c:layout>
                <c:manualLayout>
                  <c:x val="-3.3772848196070439E-2"/>
                  <c:y val="-7.5586839557509403E-2"/>
                </c:manualLayout>
              </c:layout>
              <c:showLegendKey val="0"/>
              <c:showVal val="1"/>
              <c:showCatName val="0"/>
              <c:showSerName val="0"/>
              <c:showPercent val="0"/>
              <c:showBubbleSize val="0"/>
            </c:dLbl>
            <c:dLbl>
              <c:idx val="7"/>
              <c:layout>
                <c:manualLayout>
                  <c:x val="-3.0020309507618172E-2"/>
                  <c:y val="-3.7793419778754743E-2"/>
                </c:manualLayout>
              </c:layout>
              <c:showLegendKey val="0"/>
              <c:showVal val="1"/>
              <c:showCatName val="0"/>
              <c:showSerName val="0"/>
              <c:showPercent val="0"/>
              <c:showBubbleSize val="0"/>
            </c:dLbl>
            <c:dLbl>
              <c:idx val="9"/>
              <c:layout>
                <c:manualLayout>
                  <c:x val="-2.2515232130713627E-2"/>
                  <c:y val="-5.0391226371673065E-2"/>
                </c:manualLayout>
              </c:layout>
              <c:showLegendKey val="0"/>
              <c:showVal val="1"/>
              <c:showCatName val="0"/>
              <c:showSerName val="0"/>
              <c:showPercent val="0"/>
              <c:showBubbleSize val="0"/>
            </c:dLbl>
            <c:txPr>
              <a:bodyPr/>
              <a:lstStyle/>
              <a:p>
                <a:pPr>
                  <a:defRPr sz="800" b="1"/>
                </a:pPr>
                <a:endParaRPr lang="es-PY"/>
              </a:p>
            </c:txPr>
            <c:showLegendKey val="0"/>
            <c:showVal val="1"/>
            <c:showCatName val="0"/>
            <c:showSerName val="0"/>
            <c:showPercent val="0"/>
            <c:showBubbleSize val="0"/>
            <c:showLeaderLines val="0"/>
          </c:dLbls>
          <c:cat>
            <c:numRef>
              <c:f>'Grafico 3'!$B$3:$B$13</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'Grafico 3'!$E$3:$E$13</c:f>
              <c:numCache>
                <c:formatCode>0.0%</c:formatCode>
                <c:ptCount val="11"/>
                <c:pt idx="0">
                  <c:v>0.25870880097308868</c:v>
                </c:pt>
                <c:pt idx="1">
                  <c:v>0.34076867135649058</c:v>
                </c:pt>
                <c:pt idx="2">
                  <c:v>0.10981172210959866</c:v>
                </c:pt>
                <c:pt idx="3">
                  <c:v>0.15064130814028154</c:v>
                </c:pt>
                <c:pt idx="4">
                  <c:v>0.11502726618802694</c:v>
                </c:pt>
                <c:pt idx="5">
                  <c:v>0.23328058600633295</c:v>
                </c:pt>
                <c:pt idx="6">
                  <c:v>6.3636710856297407E-2</c:v>
                </c:pt>
                <c:pt idx="7">
                  <c:v>0.23882053980502871</c:v>
                </c:pt>
                <c:pt idx="8">
                  <c:v>0.15827175046878494</c:v>
                </c:pt>
                <c:pt idx="9">
                  <c:v>4.9949014173524597E-2</c:v>
                </c:pt>
                <c:pt idx="10">
                  <c:v>6.6312112964971304E-2</c:v>
                </c:pt>
              </c:numCache>
            </c:numRef>
          </c:val>
          <c:smooth val="1"/>
        </c:ser>
        <c:ser>
          <c:idx val="1"/>
          <c:order val="1"/>
          <c:tx>
            <c:strRef>
              <c:f>'Grafico 3'!$F$2</c:f>
              <c:strCache>
                <c:ptCount val="1"/>
                <c:pt idx="0">
                  <c:v>PIB</c:v>
                </c:pt>
              </c:strCache>
            </c:strRef>
          </c:tx>
          <c:dLbls>
            <c:dLbl>
              <c:idx val="0"/>
              <c:layout>
                <c:manualLayout>
                  <c:x val="-3.3772848196070439E-2"/>
                  <c:y val="5.0391226371672988E-2"/>
                </c:manualLayout>
              </c:layout>
              <c:showLegendKey val="0"/>
              <c:showVal val="1"/>
              <c:showCatName val="0"/>
              <c:showSerName val="0"/>
              <c:showPercent val="0"/>
              <c:showBubbleSize val="0"/>
            </c:dLbl>
            <c:dLbl>
              <c:idx val="1"/>
              <c:layout>
                <c:manualLayout>
                  <c:x val="-4.1277925572974987E-2"/>
                  <c:y val="4.6191957507366904E-2"/>
                </c:manualLayout>
              </c:layout>
              <c:showLegendKey val="0"/>
              <c:showVal val="1"/>
              <c:showCatName val="0"/>
              <c:showSerName val="0"/>
              <c:showPercent val="0"/>
              <c:showBubbleSize val="0"/>
            </c:dLbl>
            <c:dLbl>
              <c:idx val="2"/>
              <c:layout>
                <c:manualLayout>
                  <c:x val="-4.315419491720112E-2"/>
                  <c:y val="7.5586839557509486E-2"/>
                </c:manualLayout>
              </c:layout>
              <c:showLegendKey val="0"/>
              <c:showVal val="1"/>
              <c:showCatName val="0"/>
              <c:showSerName val="0"/>
              <c:showPercent val="0"/>
              <c:showBubbleSize val="0"/>
            </c:dLbl>
            <c:dLbl>
              <c:idx val="3"/>
              <c:layout>
                <c:manualLayout>
                  <c:x val="-3.1896578851844305E-2"/>
                  <c:y val="5.4590495235979072E-2"/>
                </c:manualLayout>
              </c:layout>
              <c:showLegendKey val="0"/>
              <c:showVal val="1"/>
              <c:showCatName val="0"/>
              <c:showSerName val="0"/>
              <c:showPercent val="0"/>
              <c:showBubbleSize val="0"/>
            </c:dLbl>
            <c:dLbl>
              <c:idx val="4"/>
              <c:layout>
                <c:manualLayout>
                  <c:x val="-2.4391501474939764E-2"/>
                  <c:y val="-3.7793419778754743E-2"/>
                </c:manualLayout>
              </c:layout>
              <c:showLegendKey val="0"/>
              <c:showVal val="1"/>
              <c:showCatName val="0"/>
              <c:showSerName val="0"/>
              <c:showPercent val="0"/>
              <c:showBubbleSize val="0"/>
            </c:dLbl>
            <c:dLbl>
              <c:idx val="5"/>
              <c:layout>
                <c:manualLayout>
                  <c:x val="-4.315419491720119E-2"/>
                  <c:y val="6.2989032964591241E-2"/>
                </c:manualLayout>
              </c:layout>
              <c:showLegendKey val="0"/>
              <c:showVal val="1"/>
              <c:showCatName val="0"/>
              <c:showSerName val="0"/>
              <c:showPercent val="0"/>
              <c:showBubbleSize val="0"/>
            </c:dLbl>
            <c:dLbl>
              <c:idx val="6"/>
              <c:layout>
                <c:manualLayout>
                  <c:x val="-3.3772848196070439E-2"/>
                  <c:y val="4.6191957507366904E-2"/>
                </c:manualLayout>
              </c:layout>
              <c:showLegendKey val="0"/>
              <c:showVal val="1"/>
              <c:showCatName val="0"/>
              <c:showSerName val="0"/>
              <c:showPercent val="0"/>
              <c:showBubbleSize val="0"/>
            </c:dLbl>
            <c:dLbl>
              <c:idx val="9"/>
              <c:layout>
                <c:manualLayout>
                  <c:x val="-3.1896578851844305E-2"/>
                  <c:y val="5.8789764100285156E-2"/>
                </c:manualLayout>
              </c:layout>
              <c:showLegendKey val="0"/>
              <c:showVal val="1"/>
              <c:showCatName val="0"/>
              <c:showSerName val="0"/>
              <c:showPercent val="0"/>
              <c:showBubbleSize val="0"/>
            </c:dLbl>
            <c:txPr>
              <a:bodyPr/>
              <a:lstStyle/>
              <a:p>
                <a:pPr>
                  <a:defRPr sz="800"/>
                </a:pPr>
                <a:endParaRPr lang="es-PY"/>
              </a:p>
            </c:txPr>
            <c:showLegendKey val="0"/>
            <c:showVal val="1"/>
            <c:showCatName val="0"/>
            <c:showSerName val="0"/>
            <c:showPercent val="0"/>
            <c:showBubbleSize val="0"/>
            <c:showLeaderLines val="0"/>
          </c:dLbls>
          <c:cat>
            <c:numRef>
              <c:f>'Grafico 3'!$B$3:$B$13</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'Grafico 3'!$F$3:$F$13</c:f>
              <c:numCache>
                <c:formatCode>0.0%</c:formatCode>
                <c:ptCount val="11"/>
                <c:pt idx="0">
                  <c:v>0.17100000000000001</c:v>
                </c:pt>
                <c:pt idx="1">
                  <c:v>0.13407982116520611</c:v>
                </c:pt>
                <c:pt idx="2">
                  <c:v>0.12423753976787077</c:v>
                </c:pt>
                <c:pt idx="3">
                  <c:v>0.11182207688010126</c:v>
                </c:pt>
                <c:pt idx="4">
                  <c:v>0.15717175417369678</c:v>
                </c:pt>
                <c:pt idx="5">
                  <c:v>0.16288491774344771</c:v>
                </c:pt>
                <c:pt idx="6">
                  <c:v>-2.0035771467981855E-2</c:v>
                </c:pt>
                <c:pt idx="7">
                  <c:v>0.19991975195211587</c:v>
                </c:pt>
                <c:pt idx="8">
                  <c:v>0.10816916078340588</c:v>
                </c:pt>
                <c:pt idx="9">
                  <c:v>3.4495584914064237E-2</c:v>
                </c:pt>
                <c:pt idx="10">
                  <c:v>0.18435800000000024</c:v>
                </c:pt>
              </c:numCache>
            </c:numRef>
          </c:val>
          <c:smooth val="1"/>
        </c:ser>
        <c:dLbls>
          <c:showLegendKey val="0"/>
          <c:showVal val="0"/>
          <c:showCatName val="0"/>
          <c:showSerName val="0"/>
          <c:showPercent val="0"/>
          <c:showBubbleSize val="0"/>
        </c:dLbls>
        <c:marker val="1"/>
        <c:smooth val="0"/>
        <c:axId val="35691520"/>
        <c:axId val="35713792"/>
      </c:lineChart>
      <c:catAx>
        <c:axId val="35691520"/>
        <c:scaling>
          <c:orientation val="minMax"/>
        </c:scaling>
        <c:delete val="0"/>
        <c:axPos val="b"/>
        <c:numFmt formatCode="General" sourceLinked="1"/>
        <c:majorTickMark val="out"/>
        <c:minorTickMark val="none"/>
        <c:tickLblPos val="low"/>
        <c:crossAx val="35713792"/>
        <c:crosses val="autoZero"/>
        <c:auto val="1"/>
        <c:lblAlgn val="ctr"/>
        <c:lblOffset val="100"/>
        <c:noMultiLvlLbl val="0"/>
      </c:catAx>
      <c:valAx>
        <c:axId val="35713792"/>
        <c:scaling>
          <c:orientation val="minMax"/>
        </c:scaling>
        <c:delete val="0"/>
        <c:axPos val="l"/>
        <c:numFmt formatCode="0.0%" sourceLinked="1"/>
        <c:majorTickMark val="out"/>
        <c:minorTickMark val="none"/>
        <c:tickLblPos val="nextTo"/>
        <c:crossAx val="35691520"/>
        <c:crosses val="autoZero"/>
        <c:crossBetween val="between"/>
      </c:valAx>
    </c:plotArea>
    <c:legend>
      <c:legendPos val="r"/>
      <c:layout>
        <c:manualLayout>
          <c:xMode val="edge"/>
          <c:yMode val="edge"/>
          <c:x val="0.30537790502265483"/>
          <c:y val="0.87240339697705549"/>
          <c:w val="0.48765802881450965"/>
          <c:h val="0.10478405483489238"/>
        </c:manualLayout>
      </c:layout>
      <c:overlay val="0"/>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barChart>
        <c:barDir val="col"/>
        <c:grouping val="clustered"/>
        <c:varyColors val="0"/>
        <c:ser>
          <c:idx val="0"/>
          <c:order val="0"/>
          <c:invertIfNegative val="0"/>
          <c:dPt>
            <c:idx val="7"/>
            <c:invertIfNegative val="0"/>
            <c:bubble3D val="0"/>
            <c:spPr>
              <a:solidFill>
                <a:schemeClr val="accent2">
                  <a:lumMod val="75000"/>
                </a:schemeClr>
              </a:solidFill>
            </c:spPr>
          </c:dPt>
          <c:dLbls>
            <c:showLegendKey val="0"/>
            <c:showVal val="1"/>
            <c:showCatName val="0"/>
            <c:showSerName val="0"/>
            <c:showPercent val="0"/>
            <c:showBubbleSize val="0"/>
            <c:showLeaderLines val="0"/>
          </c:dLbls>
          <c:cat>
            <c:strRef>
              <c:f>'2.2 PresiónTribAL'!$A$33:$A$42</c:f>
              <c:strCache>
                <c:ptCount val="10"/>
                <c:pt idx="0">
                  <c:v>Argentina</c:v>
                </c:pt>
                <c:pt idx="1">
                  <c:v>Brasil</c:v>
                </c:pt>
                <c:pt idx="2">
                  <c:v>Bolivia </c:v>
                </c:pt>
                <c:pt idx="3">
                  <c:v>Uruguay</c:v>
                </c:pt>
                <c:pt idx="4">
                  <c:v>Chile</c:v>
                </c:pt>
                <c:pt idx="5">
                  <c:v>Ecuador</c:v>
                </c:pt>
                <c:pt idx="6">
                  <c:v>Perú</c:v>
                </c:pt>
                <c:pt idx="7">
                  <c:v>Paraguay (2013)</c:v>
                </c:pt>
                <c:pt idx="8">
                  <c:v>Colombia</c:v>
                </c:pt>
                <c:pt idx="9">
                  <c:v>Venezuela</c:v>
                </c:pt>
              </c:strCache>
            </c:strRef>
          </c:cat>
          <c:val>
            <c:numRef>
              <c:f>'2.2 PresiónTribAL'!$D$33:$D$42</c:f>
              <c:numCache>
                <c:formatCode>0.0%</c:formatCode>
                <c:ptCount val="10"/>
                <c:pt idx="0">
                  <c:v>0.2631</c:v>
                </c:pt>
                <c:pt idx="1">
                  <c:v>0.24989999999999998</c:v>
                </c:pt>
                <c:pt idx="2">
                  <c:v>0.184</c:v>
                </c:pt>
                <c:pt idx="3">
                  <c:v>0.1812</c:v>
                </c:pt>
                <c:pt idx="4">
                  <c:v>0.18010000000000001</c:v>
                </c:pt>
                <c:pt idx="5">
                  <c:v>0.15179999999999999</c:v>
                </c:pt>
                <c:pt idx="6">
                  <c:v>0.14499999999999999</c:v>
                </c:pt>
                <c:pt idx="7">
                  <c:v>0.115</c:v>
                </c:pt>
                <c:pt idx="8">
                  <c:v>0.122</c:v>
                </c:pt>
                <c:pt idx="9">
                  <c:v>0.11</c:v>
                </c:pt>
              </c:numCache>
            </c:numRef>
          </c:val>
        </c:ser>
        <c:dLbls>
          <c:showLegendKey val="0"/>
          <c:showVal val="0"/>
          <c:showCatName val="0"/>
          <c:showSerName val="0"/>
          <c:showPercent val="0"/>
          <c:showBubbleSize val="0"/>
        </c:dLbls>
        <c:gapWidth val="37"/>
        <c:axId val="46314624"/>
        <c:axId val="46316160"/>
      </c:barChart>
      <c:catAx>
        <c:axId val="46314624"/>
        <c:scaling>
          <c:orientation val="minMax"/>
        </c:scaling>
        <c:delete val="0"/>
        <c:axPos val="b"/>
        <c:majorTickMark val="out"/>
        <c:minorTickMark val="none"/>
        <c:tickLblPos val="nextTo"/>
        <c:crossAx val="46316160"/>
        <c:crosses val="autoZero"/>
        <c:auto val="1"/>
        <c:lblAlgn val="ctr"/>
        <c:lblOffset val="100"/>
        <c:noMultiLvlLbl val="0"/>
      </c:catAx>
      <c:valAx>
        <c:axId val="46316160"/>
        <c:scaling>
          <c:orientation val="minMax"/>
        </c:scaling>
        <c:delete val="0"/>
        <c:axPos val="l"/>
        <c:numFmt formatCode="0.0%" sourceLinked="1"/>
        <c:majorTickMark val="out"/>
        <c:minorTickMark val="none"/>
        <c:tickLblPos val="nextTo"/>
        <c:crossAx val="46314624"/>
        <c:crosses val="autoZero"/>
        <c:crossBetween val="between"/>
      </c:valAx>
    </c:plotArea>
    <c:plotVisOnly val="1"/>
    <c:dispBlanksAs val="gap"/>
    <c:showDLblsOverMax val="0"/>
  </c:chart>
  <c:txPr>
    <a:bodyPr/>
    <a:lstStyle/>
    <a:p>
      <a:pPr>
        <a:defRPr sz="1050"/>
      </a:pPr>
      <a:endParaRPr lang="es-PY"/>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20"/>
    </mc:Choice>
    <mc:Fallback>
      <c:style val="20"/>
    </mc:Fallback>
  </mc:AlternateContent>
  <c:chart>
    <c:autoTitleDeleted val="1"/>
    <c:plotArea>
      <c:layout/>
      <c:barChart>
        <c:barDir val="col"/>
        <c:grouping val="clustered"/>
        <c:varyColors val="0"/>
        <c:ser>
          <c:idx val="0"/>
          <c:order val="0"/>
          <c:tx>
            <c:strRef>
              <c:f>Hoja5!$C$1</c:f>
              <c:strCache>
                <c:ptCount val="1"/>
                <c:pt idx="0">
                  <c:v>Impuesto a la Renta Empresas</c:v>
                </c:pt>
              </c:strCache>
            </c:strRef>
          </c:tx>
          <c:spPr>
            <a:scene3d>
              <a:camera prst="orthographicFront"/>
              <a:lightRig rig="threePt" dir="t"/>
            </a:scene3d>
            <a:sp3d>
              <a:bevelT w="38100"/>
            </a:sp3d>
          </c:spPr>
          <c:invertIfNegative val="0"/>
          <c:cat>
            <c:numRef>
              <c:f>Hoja5!$B$2:$B$23</c:f>
              <c:numCache>
                <c:formatCode>General</c:formatCode>
                <c:ptCount val="22"/>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numCache>
            </c:numRef>
          </c:cat>
          <c:val>
            <c:numRef>
              <c:f>Hoja5!$C$2:$C$23</c:f>
              <c:numCache>
                <c:formatCode>General</c:formatCode>
                <c:ptCount val="22"/>
                <c:pt idx="0">
                  <c:v>132.26429999999999</c:v>
                </c:pt>
                <c:pt idx="1">
                  <c:v>174.49529999999999</c:v>
                </c:pt>
                <c:pt idx="2">
                  <c:v>298.53730000000002</c:v>
                </c:pt>
                <c:pt idx="3">
                  <c:v>399.48240000000004</c:v>
                </c:pt>
                <c:pt idx="4">
                  <c:v>440.91087700000003</c:v>
                </c:pt>
                <c:pt idx="5">
                  <c:v>428.73130772000002</c:v>
                </c:pt>
                <c:pt idx="6">
                  <c:v>473.09494968899998</c:v>
                </c:pt>
                <c:pt idx="7">
                  <c:v>551.25776699999994</c:v>
                </c:pt>
                <c:pt idx="8">
                  <c:v>478.46311100000008</c:v>
                </c:pt>
                <c:pt idx="9">
                  <c:v>458.76033000000001</c:v>
                </c:pt>
                <c:pt idx="10">
                  <c:v>584.69898529999989</c:v>
                </c:pt>
                <c:pt idx="11">
                  <c:v>623.86522516399998</c:v>
                </c:pt>
                <c:pt idx="12">
                  <c:v>880.15729579999936</c:v>
                </c:pt>
                <c:pt idx="13">
                  <c:v>952.8297295729999</c:v>
                </c:pt>
                <c:pt idx="14">
                  <c:v>959.7</c:v>
                </c:pt>
                <c:pt idx="15">
                  <c:v>1228.524663173004</c:v>
                </c:pt>
                <c:pt idx="16">
                  <c:v>1573.1824131980002</c:v>
                </c:pt>
                <c:pt idx="17">
                  <c:v>2192.9469571590002</c:v>
                </c:pt>
                <c:pt idx="18">
                  <c:v>2095.5998218270001</c:v>
                </c:pt>
                <c:pt idx="19">
                  <c:v>2610.6091114270002</c:v>
                </c:pt>
                <c:pt idx="20">
                  <c:v>2903.2390727750003</c:v>
                </c:pt>
                <c:pt idx="21">
                  <c:v>3097.5763318499994</c:v>
                </c:pt>
              </c:numCache>
            </c:numRef>
          </c:val>
        </c:ser>
        <c:dLbls>
          <c:showLegendKey val="0"/>
          <c:showVal val="0"/>
          <c:showCatName val="0"/>
          <c:showSerName val="0"/>
          <c:showPercent val="0"/>
          <c:showBubbleSize val="0"/>
        </c:dLbls>
        <c:gapWidth val="74"/>
        <c:axId val="59840384"/>
        <c:axId val="59841920"/>
      </c:barChart>
      <c:catAx>
        <c:axId val="59840384"/>
        <c:scaling>
          <c:orientation val="minMax"/>
        </c:scaling>
        <c:delete val="0"/>
        <c:axPos val="b"/>
        <c:numFmt formatCode="General" sourceLinked="1"/>
        <c:majorTickMark val="out"/>
        <c:minorTickMark val="none"/>
        <c:tickLblPos val="nextTo"/>
        <c:crossAx val="59841920"/>
        <c:crosses val="autoZero"/>
        <c:auto val="1"/>
        <c:lblAlgn val="ctr"/>
        <c:lblOffset val="100"/>
        <c:noMultiLvlLbl val="0"/>
      </c:catAx>
      <c:valAx>
        <c:axId val="59841920"/>
        <c:scaling>
          <c:orientation val="minMax"/>
        </c:scaling>
        <c:delete val="0"/>
        <c:axPos val="l"/>
        <c:numFmt formatCode="General" sourceLinked="1"/>
        <c:majorTickMark val="out"/>
        <c:minorTickMark val="none"/>
        <c:tickLblPos val="nextTo"/>
        <c:crossAx val="59840384"/>
        <c:crosses val="autoZero"/>
        <c:crossBetween val="between"/>
      </c:valAx>
    </c:plotArea>
    <c:plotVisOnly val="1"/>
    <c:dispBlanksAs val="gap"/>
    <c:showDLblsOverMax val="0"/>
  </c:chart>
  <c:txPr>
    <a:bodyPr/>
    <a:lstStyle/>
    <a:p>
      <a:pPr>
        <a:defRPr sz="1400"/>
      </a:pPr>
      <a:endParaRPr lang="es-PY"/>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Hoja6!$F$1</c:f>
              <c:strCache>
                <c:ptCount val="1"/>
              </c:strCache>
            </c:strRef>
          </c:tx>
          <c:spPr>
            <a:scene3d>
              <a:camera prst="orthographicFront"/>
              <a:lightRig rig="threePt" dir="t"/>
            </a:scene3d>
            <a:sp3d>
              <a:bevelT w="50800"/>
            </a:sp3d>
          </c:spPr>
          <c:invertIfNegative val="0"/>
          <c:dLbls>
            <c:txPr>
              <a:bodyPr/>
              <a:lstStyle/>
              <a:p>
                <a:pPr>
                  <a:defRPr sz="1200" b="1"/>
                </a:pPr>
                <a:endParaRPr lang="es-PY"/>
              </a:p>
            </c:txPr>
            <c:showLegendKey val="0"/>
            <c:showVal val="1"/>
            <c:showCatName val="0"/>
            <c:showSerName val="0"/>
            <c:showPercent val="0"/>
            <c:showBubbleSize val="0"/>
            <c:showLeaderLines val="0"/>
          </c:dLbls>
          <c:cat>
            <c:numRef>
              <c:f>Hoja6!$E$2:$E$10</c:f>
              <c:numCache>
                <c:formatCode>General</c:formatCode>
                <c:ptCount val="2"/>
                <c:pt idx="0">
                  <c:v>2005</c:v>
                </c:pt>
                <c:pt idx="1">
                  <c:v>2013</c:v>
                </c:pt>
              </c:numCache>
            </c:numRef>
          </c:cat>
          <c:val>
            <c:numRef>
              <c:f>Hoja6!$F$2:$F$10</c:f>
              <c:numCache>
                <c:formatCode>_-* #,##0\ _€_-;\-* #,##0\ _€_-;_-* "-"??\ _€_-;_-@_-</c:formatCode>
                <c:ptCount val="2"/>
                <c:pt idx="0">
                  <c:v>329442</c:v>
                </c:pt>
                <c:pt idx="1">
                  <c:v>581639</c:v>
                </c:pt>
              </c:numCache>
            </c:numRef>
          </c:val>
        </c:ser>
        <c:dLbls>
          <c:showLegendKey val="0"/>
          <c:showVal val="0"/>
          <c:showCatName val="0"/>
          <c:showSerName val="0"/>
          <c:showPercent val="0"/>
          <c:showBubbleSize val="0"/>
        </c:dLbls>
        <c:gapWidth val="63"/>
        <c:axId val="34566912"/>
        <c:axId val="34568448"/>
      </c:barChart>
      <c:catAx>
        <c:axId val="34566912"/>
        <c:scaling>
          <c:orientation val="minMax"/>
        </c:scaling>
        <c:delete val="0"/>
        <c:axPos val="b"/>
        <c:numFmt formatCode="General" sourceLinked="1"/>
        <c:majorTickMark val="out"/>
        <c:minorTickMark val="none"/>
        <c:tickLblPos val="nextTo"/>
        <c:txPr>
          <a:bodyPr/>
          <a:lstStyle/>
          <a:p>
            <a:pPr>
              <a:defRPr sz="1100" b="1"/>
            </a:pPr>
            <a:endParaRPr lang="es-PY"/>
          </a:p>
        </c:txPr>
        <c:crossAx val="34568448"/>
        <c:crosses val="autoZero"/>
        <c:auto val="1"/>
        <c:lblAlgn val="ctr"/>
        <c:lblOffset val="100"/>
        <c:noMultiLvlLbl val="0"/>
      </c:catAx>
      <c:valAx>
        <c:axId val="34568448"/>
        <c:scaling>
          <c:orientation val="minMax"/>
        </c:scaling>
        <c:delete val="1"/>
        <c:axPos val="l"/>
        <c:numFmt formatCode="_-* #,##0\ _€_-;\-* #,##0\ _€_-;_-* &quot;-&quot;??\ _€_-;_-@_-" sourceLinked="1"/>
        <c:majorTickMark val="out"/>
        <c:minorTickMark val="none"/>
        <c:tickLblPos val="nextTo"/>
        <c:crossAx val="34566912"/>
        <c:crosses val="autoZero"/>
        <c:crossBetween val="between"/>
      </c:valAx>
    </c:plotArea>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28"/>
    </mc:Choice>
    <mc:Fallback>
      <c:style val="28"/>
    </mc:Fallback>
  </mc:AlternateContent>
  <c:chart>
    <c:autoTitleDeleted val="0"/>
    <c:plotArea>
      <c:layout>
        <c:manualLayout>
          <c:layoutTarget val="inner"/>
          <c:xMode val="edge"/>
          <c:yMode val="edge"/>
          <c:x val="7.2619957357877185E-2"/>
          <c:y val="3.4790500008882556E-2"/>
          <c:w val="0.88921210585942168"/>
          <c:h val="0.84846312061917328"/>
        </c:manualLayout>
      </c:layout>
      <c:barChart>
        <c:barDir val="col"/>
        <c:grouping val="clustered"/>
        <c:varyColors val="0"/>
        <c:ser>
          <c:idx val="0"/>
          <c:order val="0"/>
          <c:tx>
            <c:strRef>
              <c:f>Hoja1!$E$13</c:f>
              <c:strCache>
                <c:ptCount val="1"/>
                <c:pt idx="0">
                  <c:v>Participación en el PIB</c:v>
                </c:pt>
              </c:strCache>
            </c:strRef>
          </c:tx>
          <c:invertIfNegative val="0"/>
          <c:dLbls>
            <c:dLbl>
              <c:idx val="1"/>
              <c:layout>
                <c:manualLayout>
                  <c:x val="-5.3619302949061663E-3"/>
                  <c:y val="-9.4007038931250998E-3"/>
                </c:manualLayout>
              </c:layout>
              <c:showLegendKey val="0"/>
              <c:showVal val="1"/>
              <c:showCatName val="0"/>
              <c:showSerName val="0"/>
              <c:showPercent val="0"/>
              <c:showBubbleSize val="0"/>
            </c:dLbl>
            <c:dLbl>
              <c:idx val="4"/>
              <c:layout>
                <c:manualLayout>
                  <c:x val="-7.1492403932082874E-3"/>
                  <c:y val="-6.2671359287500665E-3"/>
                </c:manualLayout>
              </c:layout>
              <c:showLegendKey val="0"/>
              <c:showVal val="1"/>
              <c:showCatName val="0"/>
              <c:showSerName val="0"/>
              <c:showPercent val="0"/>
              <c:showBubbleSize val="0"/>
            </c:dLbl>
            <c:dLbl>
              <c:idx val="5"/>
              <c:layout>
                <c:manualLayout>
                  <c:x val="-3.5746201966041107E-3"/>
                  <c:y val="-9.4007038931250998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Hoja1!$D$14:$D$19</c:f>
              <c:strCache>
                <c:ptCount val="6"/>
                <c:pt idx="0">
                  <c:v>Agricultura y Ganadería</c:v>
                </c:pt>
                <c:pt idx="1">
                  <c:v>Industria</c:v>
                </c:pt>
                <c:pt idx="2">
                  <c:v>Electricidad y Agua</c:v>
                </c:pt>
                <c:pt idx="3">
                  <c:v>Construcción</c:v>
                </c:pt>
                <c:pt idx="4">
                  <c:v>Comercio y Servicios</c:v>
                </c:pt>
                <c:pt idx="5">
                  <c:v>Otros</c:v>
                </c:pt>
              </c:strCache>
            </c:strRef>
          </c:cat>
          <c:val>
            <c:numRef>
              <c:f>Hoja1!$E$14:$E$19</c:f>
              <c:numCache>
                <c:formatCode>0.0%</c:formatCode>
                <c:ptCount val="6"/>
                <c:pt idx="0">
                  <c:v>0.24833118167970158</c:v>
                </c:pt>
                <c:pt idx="1">
                  <c:v>0.101938873431327</c:v>
                </c:pt>
                <c:pt idx="2">
                  <c:v>0.12838078833393182</c:v>
                </c:pt>
                <c:pt idx="3">
                  <c:v>3.4576001183074856E-2</c:v>
                </c:pt>
                <c:pt idx="4">
                  <c:v>0.41938533103434938</c:v>
                </c:pt>
                <c:pt idx="5">
                  <c:v>6.738782433761531E-2</c:v>
                </c:pt>
              </c:numCache>
            </c:numRef>
          </c:val>
        </c:ser>
        <c:ser>
          <c:idx val="1"/>
          <c:order val="1"/>
          <c:tx>
            <c:strRef>
              <c:f>Hoja1!$F$13</c:f>
              <c:strCache>
                <c:ptCount val="1"/>
                <c:pt idx="0">
                  <c:v>Aporte Impuesto a la Renta</c:v>
                </c:pt>
              </c:strCache>
            </c:strRef>
          </c:tx>
          <c:invertIfNegative val="0"/>
          <c:dLbls>
            <c:dLbl>
              <c:idx val="0"/>
              <c:layout>
                <c:manualLayout>
                  <c:x val="8.936550491510294E-3"/>
                  <c:y val="0"/>
                </c:manualLayout>
              </c:layout>
              <c:showLegendKey val="0"/>
              <c:showVal val="1"/>
              <c:showCatName val="0"/>
              <c:showSerName val="0"/>
              <c:showPercent val="0"/>
              <c:showBubbleSize val="0"/>
            </c:dLbl>
            <c:dLbl>
              <c:idx val="1"/>
              <c:layout>
                <c:manualLayout>
                  <c:x val="1.0723860589812333E-2"/>
                  <c:y val="-3.1335679643750333E-3"/>
                </c:manualLayout>
              </c:layout>
              <c:showLegendKey val="0"/>
              <c:showVal val="1"/>
              <c:showCatName val="0"/>
              <c:showSerName val="0"/>
              <c:showPercent val="0"/>
              <c:showBubbleSize val="0"/>
            </c:dLbl>
            <c:dLbl>
              <c:idx val="2"/>
              <c:layout>
                <c:manualLayout>
                  <c:x val="5.3619302949061663E-3"/>
                  <c:y val="-3.1335679643750333E-3"/>
                </c:manualLayout>
              </c:layout>
              <c:showLegendKey val="0"/>
              <c:showVal val="1"/>
              <c:showCatName val="0"/>
              <c:showSerName val="0"/>
              <c:showPercent val="0"/>
              <c:showBubbleSize val="0"/>
            </c:dLbl>
            <c:dLbl>
              <c:idx val="3"/>
              <c:layout>
                <c:manualLayout>
                  <c:x val="5.3619302949062314E-3"/>
                  <c:y val="-6.2671359287500665E-3"/>
                </c:manualLayout>
              </c:layout>
              <c:showLegendKey val="0"/>
              <c:showVal val="1"/>
              <c:showCatName val="0"/>
              <c:showSerName val="0"/>
              <c:showPercent val="0"/>
              <c:showBubbleSize val="0"/>
            </c:dLbl>
            <c:dLbl>
              <c:idx val="4"/>
              <c:layout>
                <c:manualLayout>
                  <c:x val="7.1492403932082215E-3"/>
                  <c:y val="-3.1335679643750333E-3"/>
                </c:manualLayout>
              </c:layout>
              <c:showLegendKey val="0"/>
              <c:showVal val="1"/>
              <c:showCatName val="0"/>
              <c:showSerName val="0"/>
              <c:showPercent val="0"/>
              <c:showBubbleSize val="0"/>
            </c:dLbl>
            <c:dLbl>
              <c:idx val="5"/>
              <c:layout>
                <c:manualLayout>
                  <c:x val="1.6085790884718499E-2"/>
                  <c:y val="-3.1335679643750333E-3"/>
                </c:manualLayout>
              </c:layout>
              <c:showLegendKey val="0"/>
              <c:showVal val="1"/>
              <c:showCatName val="0"/>
              <c:showSerName val="0"/>
              <c:showPercent val="0"/>
              <c:showBubbleSize val="0"/>
            </c:dLbl>
            <c:txPr>
              <a:bodyPr/>
              <a:lstStyle/>
              <a:p>
                <a:pPr>
                  <a:defRPr sz="1050" b="1">
                    <a:effectLst>
                      <a:outerShdw blurRad="38100" dist="38100" dir="2700000" algn="tl">
                        <a:srgbClr val="000000">
                          <a:alpha val="43137"/>
                        </a:srgbClr>
                      </a:outerShdw>
                    </a:effectLst>
                  </a:defRPr>
                </a:pPr>
                <a:endParaRPr lang="es-PY"/>
              </a:p>
            </c:txPr>
            <c:showLegendKey val="0"/>
            <c:showVal val="1"/>
            <c:showCatName val="0"/>
            <c:showSerName val="0"/>
            <c:showPercent val="0"/>
            <c:showBubbleSize val="0"/>
            <c:showLeaderLines val="0"/>
          </c:dLbls>
          <c:cat>
            <c:strRef>
              <c:f>Hoja1!$D$14:$D$19</c:f>
              <c:strCache>
                <c:ptCount val="6"/>
                <c:pt idx="0">
                  <c:v>Agricultura y Ganadería</c:v>
                </c:pt>
                <c:pt idx="1">
                  <c:v>Industria</c:v>
                </c:pt>
                <c:pt idx="2">
                  <c:v>Electricidad y Agua</c:v>
                </c:pt>
                <c:pt idx="3">
                  <c:v>Construcción</c:v>
                </c:pt>
                <c:pt idx="4">
                  <c:v>Comercio y Servicios</c:v>
                </c:pt>
                <c:pt idx="5">
                  <c:v>Otros</c:v>
                </c:pt>
              </c:strCache>
            </c:strRef>
          </c:cat>
          <c:val>
            <c:numRef>
              <c:f>Hoja1!$F$14:$F$19</c:f>
              <c:numCache>
                <c:formatCode>0.0%</c:formatCode>
                <c:ptCount val="6"/>
                <c:pt idx="0">
                  <c:v>6.199428871820728E-2</c:v>
                </c:pt>
                <c:pt idx="1">
                  <c:v>0.19704755198396756</c:v>
                </c:pt>
                <c:pt idx="2">
                  <c:v>1.7003342986589835E-2</c:v>
                </c:pt>
                <c:pt idx="3">
                  <c:v>1.0956175333324346E-2</c:v>
                </c:pt>
                <c:pt idx="4">
                  <c:v>0.65222634140867453</c:v>
                </c:pt>
                <c:pt idx="5">
                  <c:v>6.0772299569236465E-2</c:v>
                </c:pt>
              </c:numCache>
            </c:numRef>
          </c:val>
        </c:ser>
        <c:dLbls>
          <c:showLegendKey val="0"/>
          <c:showVal val="0"/>
          <c:showCatName val="0"/>
          <c:showSerName val="0"/>
          <c:showPercent val="0"/>
          <c:showBubbleSize val="0"/>
        </c:dLbls>
        <c:gapWidth val="37"/>
        <c:axId val="34610176"/>
        <c:axId val="34624256"/>
      </c:barChart>
      <c:catAx>
        <c:axId val="34610176"/>
        <c:scaling>
          <c:orientation val="minMax"/>
        </c:scaling>
        <c:delete val="0"/>
        <c:axPos val="b"/>
        <c:majorTickMark val="out"/>
        <c:minorTickMark val="none"/>
        <c:tickLblPos val="nextTo"/>
        <c:txPr>
          <a:bodyPr/>
          <a:lstStyle/>
          <a:p>
            <a:pPr>
              <a:defRPr b="1"/>
            </a:pPr>
            <a:endParaRPr lang="es-PY"/>
          </a:p>
        </c:txPr>
        <c:crossAx val="34624256"/>
        <c:crosses val="autoZero"/>
        <c:auto val="1"/>
        <c:lblAlgn val="ctr"/>
        <c:lblOffset val="100"/>
        <c:noMultiLvlLbl val="0"/>
      </c:catAx>
      <c:valAx>
        <c:axId val="34624256"/>
        <c:scaling>
          <c:orientation val="minMax"/>
        </c:scaling>
        <c:delete val="1"/>
        <c:axPos val="l"/>
        <c:numFmt formatCode="0.0%" sourceLinked="1"/>
        <c:majorTickMark val="out"/>
        <c:minorTickMark val="none"/>
        <c:tickLblPos val="nextTo"/>
        <c:crossAx val="34610176"/>
        <c:crosses val="autoZero"/>
        <c:crossBetween val="between"/>
      </c:valAx>
    </c:plotArea>
    <c:legend>
      <c:legendPos val="r"/>
      <c:layout>
        <c:manualLayout>
          <c:xMode val="edge"/>
          <c:yMode val="edge"/>
          <c:x val="0.13252017760514517"/>
          <c:y val="9.2376349901601026E-2"/>
          <c:w val="0.29736897225486669"/>
          <c:h val="0.19500686180512475"/>
        </c:manualLayout>
      </c:layout>
      <c:overlay val="0"/>
      <c:txPr>
        <a:bodyPr/>
        <a:lstStyle/>
        <a:p>
          <a:pPr>
            <a:defRPr sz="1400" b="1"/>
          </a:pPr>
          <a:endParaRPr lang="es-PY"/>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ln>
              <a:solidFill>
                <a:schemeClr val="bg1"/>
              </a:solidFill>
            </a:ln>
          </c:spPr>
          <c:explosion val="4"/>
          <c:dPt>
            <c:idx val="2"/>
            <c:bubble3D val="0"/>
            <c:spPr>
              <a:solidFill>
                <a:srgbClr val="00B050"/>
              </a:solidFill>
              <a:ln>
                <a:solidFill>
                  <a:schemeClr val="bg1"/>
                </a:solidFill>
              </a:ln>
            </c:spPr>
          </c:dPt>
          <c:dPt>
            <c:idx val="3"/>
            <c:bubble3D val="0"/>
            <c:spPr>
              <a:solidFill>
                <a:schemeClr val="accent6">
                  <a:lumMod val="75000"/>
                </a:schemeClr>
              </a:solidFill>
              <a:ln>
                <a:solidFill>
                  <a:schemeClr val="bg1"/>
                </a:solidFill>
              </a:ln>
            </c:spPr>
          </c:dPt>
          <c:dPt>
            <c:idx val="4"/>
            <c:bubble3D val="0"/>
            <c:spPr>
              <a:solidFill>
                <a:srgbClr val="FFC000"/>
              </a:solidFill>
              <a:ln>
                <a:solidFill>
                  <a:schemeClr val="bg1"/>
                </a:solidFill>
              </a:ln>
            </c:spPr>
          </c:dPt>
          <c:dLbls>
            <c:dLbl>
              <c:idx val="2"/>
              <c:layout>
                <c:manualLayout>
                  <c:x val="0.13156977252843394"/>
                  <c:y val="-0.16949475065616815"/>
                </c:manualLayout>
              </c:layout>
              <c:showLegendKey val="0"/>
              <c:showVal val="0"/>
              <c:showCatName val="0"/>
              <c:showSerName val="0"/>
              <c:showPercent val="1"/>
              <c:showBubbleSize val="0"/>
            </c:dLbl>
            <c:dLbl>
              <c:idx val="4"/>
              <c:spPr/>
              <c:txPr>
                <a:bodyPr/>
                <a:lstStyle/>
                <a:p>
                  <a:pPr>
                    <a:defRPr sz="1600" b="1">
                      <a:solidFill>
                        <a:schemeClr val="tx1"/>
                      </a:solidFill>
                    </a:defRPr>
                  </a:pPr>
                  <a:endParaRPr lang="es-PY"/>
                </a:p>
              </c:txPr>
              <c:showLegendKey val="0"/>
              <c:showVal val="0"/>
              <c:showCatName val="0"/>
              <c:showSerName val="0"/>
              <c:showPercent val="1"/>
              <c:showBubbleSize val="0"/>
            </c:dLbl>
            <c:txPr>
              <a:bodyPr/>
              <a:lstStyle/>
              <a:p>
                <a:pPr>
                  <a:defRPr sz="1600" b="1">
                    <a:solidFill>
                      <a:schemeClr val="bg1"/>
                    </a:solidFill>
                  </a:defRPr>
                </a:pPr>
                <a:endParaRPr lang="es-PY"/>
              </a:p>
            </c:txPr>
            <c:showLegendKey val="0"/>
            <c:showVal val="0"/>
            <c:showCatName val="0"/>
            <c:showSerName val="0"/>
            <c:showPercent val="1"/>
            <c:showBubbleSize val="0"/>
            <c:showLeaderLines val="1"/>
          </c:dLbls>
          <c:cat>
            <c:strRef>
              <c:f>Hoja6!$C$7:$C$11</c:f>
              <c:strCache>
                <c:ptCount val="5"/>
                <c:pt idx="0">
                  <c:v>Renta</c:v>
                </c:pt>
                <c:pt idx="1">
                  <c:v>ISC</c:v>
                </c:pt>
                <c:pt idx="2">
                  <c:v>IVA</c:v>
                </c:pt>
                <c:pt idx="3">
                  <c:v>Arencel externo</c:v>
                </c:pt>
                <c:pt idx="4">
                  <c:v>Otros</c:v>
                </c:pt>
              </c:strCache>
            </c:strRef>
          </c:cat>
          <c:val>
            <c:numRef>
              <c:f>Hoja6!$E$7:$E$11</c:f>
              <c:numCache>
                <c:formatCode>#,##0;\(#,##0\)</c:formatCode>
                <c:ptCount val="5"/>
                <c:pt idx="0">
                  <c:v>5002.074474</c:v>
                </c:pt>
                <c:pt idx="1">
                  <c:v>2288.1926591969977</c:v>
                </c:pt>
                <c:pt idx="2">
                  <c:v>9838.6728476500048</c:v>
                </c:pt>
                <c:pt idx="3">
                  <c:v>2215.2430428690004</c:v>
                </c:pt>
                <c:pt idx="4">
                  <c:v>248.866976284</c:v>
                </c:pt>
              </c:numCache>
            </c:numRef>
          </c:val>
        </c:ser>
        <c:dLbls>
          <c:showLegendKey val="0"/>
          <c:showVal val="0"/>
          <c:showCatName val="0"/>
          <c:showSerName val="0"/>
          <c:showPercent val="0"/>
          <c:showBubbleSize val="0"/>
          <c:showLeaderLines val="1"/>
        </c:dLbls>
        <c:firstSliceAng val="0"/>
      </c:pieChart>
    </c:plotArea>
    <c:legend>
      <c:legendPos val="r"/>
      <c:overlay val="0"/>
      <c:txPr>
        <a:bodyPr/>
        <a:lstStyle/>
        <a:p>
          <a:pPr>
            <a:defRPr sz="1600">
              <a:solidFill>
                <a:schemeClr val="tx1"/>
              </a:solidFill>
            </a:defRPr>
          </a:pPr>
          <a:endParaRPr lang="es-PY"/>
        </a:p>
      </c:txPr>
    </c:legend>
    <c:plotVisOnly val="1"/>
    <c:dispBlanksAs val="zero"/>
    <c:showDLblsOverMax val="0"/>
  </c:chart>
  <c:spPr>
    <a:noFill/>
  </c:spPr>
  <c:txPr>
    <a:bodyPr/>
    <a:lstStyle/>
    <a:p>
      <a:pPr>
        <a:defRPr sz="1800"/>
      </a:pPr>
      <a:endParaRPr lang="es-PY"/>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ln>
              <a:solidFill>
                <a:schemeClr val="bg1"/>
              </a:solidFill>
            </a:ln>
          </c:spPr>
          <c:dPt>
            <c:idx val="0"/>
            <c:bubble3D val="0"/>
            <c:explosion val="5"/>
          </c:dPt>
          <c:dPt>
            <c:idx val="1"/>
            <c:bubble3D val="0"/>
            <c:explosion val="3"/>
          </c:dPt>
          <c:dPt>
            <c:idx val="2"/>
            <c:bubble3D val="0"/>
            <c:explosion val="4"/>
            <c:spPr>
              <a:solidFill>
                <a:srgbClr val="00B050"/>
              </a:solidFill>
              <a:ln>
                <a:solidFill>
                  <a:schemeClr val="bg1"/>
                </a:solidFill>
              </a:ln>
            </c:spPr>
          </c:dPt>
          <c:dPt>
            <c:idx val="3"/>
            <c:bubble3D val="0"/>
            <c:explosion val="3"/>
            <c:spPr>
              <a:solidFill>
                <a:schemeClr val="accent6">
                  <a:lumMod val="75000"/>
                </a:schemeClr>
              </a:solidFill>
              <a:ln>
                <a:solidFill>
                  <a:schemeClr val="bg1"/>
                </a:solidFill>
              </a:ln>
            </c:spPr>
          </c:dPt>
          <c:dPt>
            <c:idx val="4"/>
            <c:bubble3D val="0"/>
            <c:explosion val="4"/>
            <c:spPr>
              <a:solidFill>
                <a:srgbClr val="FFC000"/>
              </a:solidFill>
              <a:ln>
                <a:solidFill>
                  <a:schemeClr val="bg1"/>
                </a:solidFill>
              </a:ln>
            </c:spPr>
          </c:dPt>
          <c:dLbls>
            <c:dLbl>
              <c:idx val="2"/>
              <c:layout>
                <c:manualLayout>
                  <c:x val="0.13156977252843394"/>
                  <c:y val="-0.16949475065616812"/>
                </c:manualLayout>
              </c:layout>
              <c:showLegendKey val="0"/>
              <c:showVal val="0"/>
              <c:showCatName val="0"/>
              <c:showSerName val="0"/>
              <c:showPercent val="1"/>
              <c:showBubbleSize val="0"/>
            </c:dLbl>
            <c:dLbl>
              <c:idx val="4"/>
              <c:spPr/>
              <c:txPr>
                <a:bodyPr/>
                <a:lstStyle/>
                <a:p>
                  <a:pPr>
                    <a:defRPr sz="1600" b="1">
                      <a:solidFill>
                        <a:schemeClr val="tx1"/>
                      </a:solidFill>
                    </a:defRPr>
                  </a:pPr>
                  <a:endParaRPr lang="es-PY"/>
                </a:p>
              </c:txPr>
              <c:showLegendKey val="0"/>
              <c:showVal val="0"/>
              <c:showCatName val="0"/>
              <c:showSerName val="0"/>
              <c:showPercent val="1"/>
              <c:showBubbleSize val="0"/>
            </c:dLbl>
            <c:txPr>
              <a:bodyPr/>
              <a:lstStyle/>
              <a:p>
                <a:pPr>
                  <a:defRPr sz="1600" b="1">
                    <a:solidFill>
                      <a:schemeClr val="bg1"/>
                    </a:solidFill>
                  </a:defRPr>
                </a:pPr>
                <a:endParaRPr lang="es-PY"/>
              </a:p>
            </c:txPr>
            <c:showLegendKey val="0"/>
            <c:showVal val="0"/>
            <c:showCatName val="0"/>
            <c:showSerName val="0"/>
            <c:showPercent val="1"/>
            <c:showBubbleSize val="0"/>
            <c:showLeaderLines val="1"/>
          </c:dLbls>
          <c:cat>
            <c:strRef>
              <c:f>Hoja6!$C$7:$C$11</c:f>
              <c:strCache>
                <c:ptCount val="5"/>
                <c:pt idx="0">
                  <c:v>Renta</c:v>
                </c:pt>
                <c:pt idx="1">
                  <c:v>ISC</c:v>
                </c:pt>
                <c:pt idx="2">
                  <c:v>IVA</c:v>
                </c:pt>
                <c:pt idx="3">
                  <c:v>Arencel externo</c:v>
                </c:pt>
                <c:pt idx="4">
                  <c:v>Otros</c:v>
                </c:pt>
              </c:strCache>
            </c:strRef>
          </c:cat>
          <c:val>
            <c:numRef>
              <c:f>Hoja6!$F$7:$F$11</c:f>
              <c:numCache>
                <c:formatCode>#,##0;\(#,##0\)</c:formatCode>
                <c:ptCount val="5"/>
                <c:pt idx="0">
                  <c:v>2095.5998218269997</c:v>
                </c:pt>
                <c:pt idx="1">
                  <c:v>1777.5842439999988</c:v>
                </c:pt>
                <c:pt idx="2">
                  <c:v>5908.1027675220021</c:v>
                </c:pt>
                <c:pt idx="3">
                  <c:v>1525.6184099999998</c:v>
                </c:pt>
                <c:pt idx="4">
                  <c:v>98.699410571998669</c:v>
                </c:pt>
              </c:numCache>
            </c:numRef>
          </c:val>
        </c:ser>
        <c:dLbls>
          <c:showLegendKey val="0"/>
          <c:showVal val="0"/>
          <c:showCatName val="0"/>
          <c:showSerName val="0"/>
          <c:showPercent val="0"/>
          <c:showBubbleSize val="0"/>
          <c:showLeaderLines val="1"/>
        </c:dLbls>
        <c:firstSliceAng val="0"/>
      </c:pieChart>
    </c:plotArea>
    <c:legend>
      <c:legendPos val="r"/>
      <c:overlay val="0"/>
      <c:txPr>
        <a:bodyPr/>
        <a:lstStyle/>
        <a:p>
          <a:pPr>
            <a:defRPr sz="1600">
              <a:solidFill>
                <a:schemeClr val="tx1"/>
              </a:solidFill>
            </a:defRPr>
          </a:pPr>
          <a:endParaRPr lang="es-PY"/>
        </a:p>
      </c:txPr>
    </c:legend>
    <c:plotVisOnly val="1"/>
    <c:dispBlanksAs val="zero"/>
    <c:showDLblsOverMax val="0"/>
  </c:chart>
  <c:spPr>
    <a:noFill/>
  </c:spPr>
  <c:txPr>
    <a:bodyPr/>
    <a:lstStyle/>
    <a:p>
      <a:pPr>
        <a:defRPr sz="1800"/>
      </a:pPr>
      <a:endParaRPr lang="es-PY"/>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1197D4-5248-479C-8A24-E79799065A94}"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s-ES"/>
        </a:p>
      </dgm:t>
    </dgm:pt>
    <dgm:pt modelId="{956F85B6-226F-4DEB-89E5-F900DC12F8BA}">
      <dgm:prSet phldrT="[Texto]" custT="1"/>
      <dgm:spPr>
        <a:solidFill>
          <a:srgbClr val="B95835"/>
        </a:solidFill>
      </dgm:spPr>
      <dgm:t>
        <a:bodyPr/>
        <a:lstStyle/>
        <a:p>
          <a:pPr marL="0" indent="0" algn="l"/>
          <a:r>
            <a:rPr lang="es-ES" sz="1400" dirty="0" smtClean="0"/>
            <a:t>- </a:t>
          </a:r>
          <a:r>
            <a:rPr lang="es-ES" sz="1600" dirty="0" smtClean="0"/>
            <a:t>Lucha contra la Pobreza</a:t>
          </a:r>
        </a:p>
        <a:p>
          <a:pPr marL="174625" indent="-174625" algn="l"/>
          <a:r>
            <a:rPr lang="es-ES" sz="1600" dirty="0" smtClean="0"/>
            <a:t>- Crecimiento Económico Inclusivo</a:t>
          </a:r>
        </a:p>
        <a:p>
          <a:pPr marL="174625" indent="-174625" algn="l"/>
          <a:r>
            <a:rPr lang="es-ES" sz="1600" dirty="0" smtClean="0"/>
            <a:t>- Inserción del Paraguay en el Mundo</a:t>
          </a:r>
          <a:endParaRPr lang="es-ES" sz="1600" dirty="0"/>
        </a:p>
      </dgm:t>
    </dgm:pt>
    <dgm:pt modelId="{67A71E3F-24E7-4320-AD55-318F0AF360ED}" type="parTrans" cxnId="{22ADD4DC-1872-4F83-B8F1-A1BFBF195E62}">
      <dgm:prSet/>
      <dgm:spPr/>
      <dgm:t>
        <a:bodyPr/>
        <a:lstStyle/>
        <a:p>
          <a:endParaRPr lang="es-ES"/>
        </a:p>
      </dgm:t>
    </dgm:pt>
    <dgm:pt modelId="{F00C10C9-F9EE-4867-8CA9-C4EE0ADC3544}" type="sibTrans" cxnId="{22ADD4DC-1872-4F83-B8F1-A1BFBF195E62}">
      <dgm:prSet/>
      <dgm:spPr/>
      <dgm:t>
        <a:bodyPr/>
        <a:lstStyle/>
        <a:p>
          <a:endParaRPr lang="es-ES"/>
        </a:p>
      </dgm:t>
    </dgm:pt>
    <dgm:pt modelId="{CB32E45E-D082-4F4F-82A8-5DA9CECC2369}">
      <dgm:prSet phldrT="[Texto]" custT="1"/>
      <dgm:spPr>
        <a:solidFill>
          <a:schemeClr val="accent6">
            <a:lumMod val="60000"/>
            <a:lumOff val="40000"/>
          </a:schemeClr>
        </a:solidFill>
      </dgm:spPr>
      <dgm:t>
        <a:bodyPr/>
        <a:lstStyle/>
        <a:p>
          <a:r>
            <a:rPr lang="es-ES" sz="1800" dirty="0" smtClean="0">
              <a:solidFill>
                <a:schemeClr val="tx1">
                  <a:lumMod val="75000"/>
                  <a:lumOff val="25000"/>
                </a:schemeClr>
              </a:solidFill>
            </a:rPr>
            <a:t>Infraestructura</a:t>
          </a:r>
          <a:endParaRPr lang="es-ES" sz="1800" dirty="0">
            <a:solidFill>
              <a:schemeClr val="tx1">
                <a:lumMod val="75000"/>
                <a:lumOff val="25000"/>
              </a:schemeClr>
            </a:solidFill>
          </a:endParaRPr>
        </a:p>
      </dgm:t>
    </dgm:pt>
    <dgm:pt modelId="{8F2347D5-E4C0-4632-B776-AC0183397C20}" type="parTrans" cxnId="{D8E74EDB-32ED-4B0D-A1DB-09075B8AAEBF}">
      <dgm:prSet/>
      <dgm:spPr/>
      <dgm:t>
        <a:bodyPr/>
        <a:lstStyle/>
        <a:p>
          <a:endParaRPr lang="es-ES"/>
        </a:p>
      </dgm:t>
    </dgm:pt>
    <dgm:pt modelId="{97F1520F-4FB5-4152-89D1-1C748FAB8247}" type="sibTrans" cxnId="{D8E74EDB-32ED-4B0D-A1DB-09075B8AAEBF}">
      <dgm:prSet/>
      <dgm:spPr>
        <a:solidFill>
          <a:schemeClr val="accent5">
            <a:lumMod val="60000"/>
            <a:lumOff val="40000"/>
          </a:schemeClr>
        </a:solidFill>
      </dgm:spPr>
      <dgm:t>
        <a:bodyPr/>
        <a:lstStyle/>
        <a:p>
          <a:endParaRPr lang="es-ES"/>
        </a:p>
      </dgm:t>
    </dgm:pt>
    <dgm:pt modelId="{B6C0FB44-C90A-4293-B1AF-5698FA6D1D14}">
      <dgm:prSet phldrT="[Texto]" custT="1"/>
      <dgm:spPr>
        <a:solidFill>
          <a:schemeClr val="accent6">
            <a:lumMod val="60000"/>
            <a:lumOff val="40000"/>
          </a:schemeClr>
        </a:solidFill>
      </dgm:spPr>
      <dgm:t>
        <a:bodyPr/>
        <a:lstStyle/>
        <a:p>
          <a:r>
            <a:rPr lang="es-ES" sz="1800" dirty="0" smtClean="0">
              <a:solidFill>
                <a:schemeClr val="tx1">
                  <a:lumMod val="75000"/>
                  <a:lumOff val="25000"/>
                </a:schemeClr>
              </a:solidFill>
            </a:rPr>
            <a:t>Protección Social</a:t>
          </a:r>
          <a:endParaRPr lang="es-ES" sz="1800" dirty="0">
            <a:solidFill>
              <a:schemeClr val="tx1">
                <a:lumMod val="75000"/>
                <a:lumOff val="25000"/>
              </a:schemeClr>
            </a:solidFill>
          </a:endParaRPr>
        </a:p>
      </dgm:t>
    </dgm:pt>
    <dgm:pt modelId="{C821D8B5-B668-492F-A46E-EB71F4A1AFFA}" type="parTrans" cxnId="{84513AB2-2F11-4889-96EA-497AA9A233B4}">
      <dgm:prSet/>
      <dgm:spPr/>
      <dgm:t>
        <a:bodyPr/>
        <a:lstStyle/>
        <a:p>
          <a:endParaRPr lang="es-ES"/>
        </a:p>
      </dgm:t>
    </dgm:pt>
    <dgm:pt modelId="{4B3537FB-A8D2-4494-B0A7-1899FCBD1482}" type="sibTrans" cxnId="{84513AB2-2F11-4889-96EA-497AA9A233B4}">
      <dgm:prSet/>
      <dgm:spPr>
        <a:solidFill>
          <a:schemeClr val="accent5">
            <a:lumMod val="60000"/>
            <a:lumOff val="40000"/>
          </a:schemeClr>
        </a:solidFill>
      </dgm:spPr>
      <dgm:t>
        <a:bodyPr/>
        <a:lstStyle/>
        <a:p>
          <a:endParaRPr lang="es-ES"/>
        </a:p>
      </dgm:t>
    </dgm:pt>
    <dgm:pt modelId="{D2209CE7-4948-4A45-A402-2AE89E92BF93}">
      <dgm:prSet phldrT="[Texto]" custT="1"/>
      <dgm:spPr>
        <a:solidFill>
          <a:schemeClr val="accent6">
            <a:lumMod val="60000"/>
            <a:lumOff val="40000"/>
          </a:schemeClr>
        </a:solidFill>
      </dgm:spPr>
      <dgm:t>
        <a:bodyPr/>
        <a:lstStyle/>
        <a:p>
          <a:r>
            <a:rPr lang="es-ES" sz="1800" dirty="0" smtClean="0">
              <a:solidFill>
                <a:schemeClr val="tx1">
                  <a:lumMod val="75000"/>
                  <a:lumOff val="25000"/>
                </a:schemeClr>
              </a:solidFill>
            </a:rPr>
            <a:t>Capacidad  Institucional</a:t>
          </a:r>
          <a:endParaRPr lang="es-ES" sz="1800" dirty="0">
            <a:solidFill>
              <a:schemeClr val="tx1">
                <a:lumMod val="75000"/>
                <a:lumOff val="25000"/>
              </a:schemeClr>
            </a:solidFill>
          </a:endParaRPr>
        </a:p>
      </dgm:t>
    </dgm:pt>
    <dgm:pt modelId="{18B48D15-360F-4AB1-A3AB-56551D421BF6}" type="parTrans" cxnId="{453B6354-74F3-443A-A581-C5B419FFF8E6}">
      <dgm:prSet/>
      <dgm:spPr/>
      <dgm:t>
        <a:bodyPr/>
        <a:lstStyle/>
        <a:p>
          <a:endParaRPr lang="es-ES"/>
        </a:p>
      </dgm:t>
    </dgm:pt>
    <dgm:pt modelId="{55CB3364-6767-44C6-8F8A-C6DCCF6B3888}" type="sibTrans" cxnId="{453B6354-74F3-443A-A581-C5B419FFF8E6}">
      <dgm:prSet/>
      <dgm:spPr>
        <a:solidFill>
          <a:schemeClr val="accent5">
            <a:lumMod val="60000"/>
            <a:lumOff val="40000"/>
          </a:schemeClr>
        </a:solidFill>
      </dgm:spPr>
      <dgm:t>
        <a:bodyPr/>
        <a:lstStyle/>
        <a:p>
          <a:endParaRPr lang="es-ES"/>
        </a:p>
      </dgm:t>
    </dgm:pt>
    <dgm:pt modelId="{F3579B31-F092-4285-B4B3-2DD885E3A7BE}">
      <dgm:prSet phldrT="[Texto]" custT="1"/>
      <dgm:spPr>
        <a:solidFill>
          <a:schemeClr val="accent6">
            <a:lumMod val="60000"/>
            <a:lumOff val="40000"/>
          </a:schemeClr>
        </a:solidFill>
      </dgm:spPr>
      <dgm:t>
        <a:bodyPr/>
        <a:lstStyle/>
        <a:p>
          <a:r>
            <a:rPr lang="es-ES" sz="1800" dirty="0" smtClean="0">
              <a:solidFill>
                <a:schemeClr val="tx1">
                  <a:lumMod val="75000"/>
                  <a:lumOff val="25000"/>
                </a:schemeClr>
              </a:solidFill>
            </a:rPr>
            <a:t>Desarrollo Productivo</a:t>
          </a:r>
          <a:endParaRPr lang="es-ES" sz="1800" dirty="0">
            <a:solidFill>
              <a:schemeClr val="tx1">
                <a:lumMod val="75000"/>
                <a:lumOff val="25000"/>
              </a:schemeClr>
            </a:solidFill>
          </a:endParaRPr>
        </a:p>
      </dgm:t>
    </dgm:pt>
    <dgm:pt modelId="{12A6088E-9389-4688-B397-2A4805B4E107}" type="parTrans" cxnId="{C3F7DF4B-66ED-4B04-B68C-76B3445D3902}">
      <dgm:prSet/>
      <dgm:spPr/>
      <dgm:t>
        <a:bodyPr/>
        <a:lstStyle/>
        <a:p>
          <a:endParaRPr lang="es-ES"/>
        </a:p>
      </dgm:t>
    </dgm:pt>
    <dgm:pt modelId="{1DA26E99-CF11-4CAF-8707-E75A8BA350AB}" type="sibTrans" cxnId="{C3F7DF4B-66ED-4B04-B68C-76B3445D3902}">
      <dgm:prSet/>
      <dgm:spPr>
        <a:solidFill>
          <a:schemeClr val="accent5">
            <a:lumMod val="60000"/>
            <a:lumOff val="40000"/>
          </a:schemeClr>
        </a:solidFill>
      </dgm:spPr>
      <dgm:t>
        <a:bodyPr/>
        <a:lstStyle/>
        <a:p>
          <a:endParaRPr lang="es-ES"/>
        </a:p>
      </dgm:t>
    </dgm:pt>
    <dgm:pt modelId="{BB3F38F8-BF90-49C0-942A-5BF76AD326B6}" type="pres">
      <dgm:prSet presAssocID="{601197D4-5248-479C-8A24-E79799065A94}" presName="Name0" presStyleCnt="0">
        <dgm:presLayoutVars>
          <dgm:chMax val="1"/>
          <dgm:dir/>
          <dgm:animLvl val="ctr"/>
          <dgm:resizeHandles val="exact"/>
        </dgm:presLayoutVars>
      </dgm:prSet>
      <dgm:spPr/>
      <dgm:t>
        <a:bodyPr/>
        <a:lstStyle/>
        <a:p>
          <a:endParaRPr lang="es-ES"/>
        </a:p>
      </dgm:t>
    </dgm:pt>
    <dgm:pt modelId="{BA8769C9-1361-47F6-BE65-52FD1FA6D22C}" type="pres">
      <dgm:prSet presAssocID="{956F85B6-226F-4DEB-89E5-F900DC12F8BA}" presName="centerShape" presStyleLbl="node0" presStyleIdx="0" presStyleCnt="1" custScaleX="207023" custScaleY="135246"/>
      <dgm:spPr/>
      <dgm:t>
        <a:bodyPr/>
        <a:lstStyle/>
        <a:p>
          <a:endParaRPr lang="es-ES"/>
        </a:p>
      </dgm:t>
    </dgm:pt>
    <dgm:pt modelId="{F43DD2F6-C0BA-46EC-9ACE-4EF2C1204FF2}" type="pres">
      <dgm:prSet presAssocID="{CB32E45E-D082-4F4F-82A8-5DA9CECC2369}" presName="node" presStyleLbl="node1" presStyleIdx="0" presStyleCnt="4" custScaleX="211632" custScaleY="104344">
        <dgm:presLayoutVars>
          <dgm:bulletEnabled val="1"/>
        </dgm:presLayoutVars>
      </dgm:prSet>
      <dgm:spPr/>
      <dgm:t>
        <a:bodyPr/>
        <a:lstStyle/>
        <a:p>
          <a:endParaRPr lang="es-ES"/>
        </a:p>
      </dgm:t>
    </dgm:pt>
    <dgm:pt modelId="{86351468-B59D-40EB-AB86-B8970DA6D673}" type="pres">
      <dgm:prSet presAssocID="{CB32E45E-D082-4F4F-82A8-5DA9CECC2369}" presName="dummy" presStyleCnt="0"/>
      <dgm:spPr/>
    </dgm:pt>
    <dgm:pt modelId="{9920EA1C-B99C-4304-9248-5E93F838E450}" type="pres">
      <dgm:prSet presAssocID="{97F1520F-4FB5-4152-89D1-1C748FAB8247}" presName="sibTrans" presStyleLbl="sibTrans2D1" presStyleIdx="0" presStyleCnt="4"/>
      <dgm:spPr/>
      <dgm:t>
        <a:bodyPr/>
        <a:lstStyle/>
        <a:p>
          <a:endParaRPr lang="es-ES"/>
        </a:p>
      </dgm:t>
    </dgm:pt>
    <dgm:pt modelId="{B9D7ED1C-AAEB-48E3-A6AE-5D354228DB18}" type="pres">
      <dgm:prSet presAssocID="{B6C0FB44-C90A-4293-B1AF-5698FA6D1D14}" presName="node" presStyleLbl="node1" presStyleIdx="1" presStyleCnt="4" custScaleX="217724" custScaleY="102025" custRadScaleRad="168344" custRadScaleInc="-2518">
        <dgm:presLayoutVars>
          <dgm:bulletEnabled val="1"/>
        </dgm:presLayoutVars>
      </dgm:prSet>
      <dgm:spPr/>
      <dgm:t>
        <a:bodyPr/>
        <a:lstStyle/>
        <a:p>
          <a:endParaRPr lang="es-ES"/>
        </a:p>
      </dgm:t>
    </dgm:pt>
    <dgm:pt modelId="{8B801179-ABE6-4DDC-821C-96159D1FF34B}" type="pres">
      <dgm:prSet presAssocID="{B6C0FB44-C90A-4293-B1AF-5698FA6D1D14}" presName="dummy" presStyleCnt="0"/>
      <dgm:spPr/>
    </dgm:pt>
    <dgm:pt modelId="{6F784439-8F34-4AEF-9033-609DA244F369}" type="pres">
      <dgm:prSet presAssocID="{4B3537FB-A8D2-4494-B0A7-1899FCBD1482}" presName="sibTrans" presStyleLbl="sibTrans2D1" presStyleIdx="1" presStyleCnt="4"/>
      <dgm:spPr/>
      <dgm:t>
        <a:bodyPr/>
        <a:lstStyle/>
        <a:p>
          <a:endParaRPr lang="es-ES"/>
        </a:p>
      </dgm:t>
    </dgm:pt>
    <dgm:pt modelId="{EA48812F-871B-4F2E-BF8D-91FB42E69D96}" type="pres">
      <dgm:prSet presAssocID="{D2209CE7-4948-4A45-A402-2AE89E92BF93}" presName="node" presStyleLbl="node1" presStyleIdx="2" presStyleCnt="4" custScaleX="222685" custScaleY="95786">
        <dgm:presLayoutVars>
          <dgm:bulletEnabled val="1"/>
        </dgm:presLayoutVars>
      </dgm:prSet>
      <dgm:spPr/>
      <dgm:t>
        <a:bodyPr/>
        <a:lstStyle/>
        <a:p>
          <a:endParaRPr lang="es-ES"/>
        </a:p>
      </dgm:t>
    </dgm:pt>
    <dgm:pt modelId="{EFA32E14-5FF3-4A3F-A128-79ED326F3674}" type="pres">
      <dgm:prSet presAssocID="{D2209CE7-4948-4A45-A402-2AE89E92BF93}" presName="dummy" presStyleCnt="0"/>
      <dgm:spPr/>
    </dgm:pt>
    <dgm:pt modelId="{2F0D95C8-2726-47E7-AF05-9245B96F65E5}" type="pres">
      <dgm:prSet presAssocID="{55CB3364-6767-44C6-8F8A-C6DCCF6B3888}" presName="sibTrans" presStyleLbl="sibTrans2D1" presStyleIdx="2" presStyleCnt="4"/>
      <dgm:spPr/>
      <dgm:t>
        <a:bodyPr/>
        <a:lstStyle/>
        <a:p>
          <a:endParaRPr lang="es-ES"/>
        </a:p>
      </dgm:t>
    </dgm:pt>
    <dgm:pt modelId="{2A4C0455-A92E-4724-AD3F-FB443BCCF8A9}" type="pres">
      <dgm:prSet presAssocID="{F3579B31-F092-4285-B4B3-2DD885E3A7BE}" presName="node" presStyleLbl="node1" presStyleIdx="3" presStyleCnt="4" custScaleX="225504" custScaleY="102024" custRadScaleRad="169590" custRadScaleInc="2500">
        <dgm:presLayoutVars>
          <dgm:bulletEnabled val="1"/>
        </dgm:presLayoutVars>
      </dgm:prSet>
      <dgm:spPr/>
      <dgm:t>
        <a:bodyPr/>
        <a:lstStyle/>
        <a:p>
          <a:endParaRPr lang="es-ES"/>
        </a:p>
      </dgm:t>
    </dgm:pt>
    <dgm:pt modelId="{BC803621-0889-4105-9171-82E4A3A06BB7}" type="pres">
      <dgm:prSet presAssocID="{F3579B31-F092-4285-B4B3-2DD885E3A7BE}" presName="dummy" presStyleCnt="0"/>
      <dgm:spPr/>
    </dgm:pt>
    <dgm:pt modelId="{6F9077D1-E7F3-47C8-88AC-98229546B919}" type="pres">
      <dgm:prSet presAssocID="{1DA26E99-CF11-4CAF-8707-E75A8BA350AB}" presName="sibTrans" presStyleLbl="sibTrans2D1" presStyleIdx="3" presStyleCnt="4"/>
      <dgm:spPr/>
      <dgm:t>
        <a:bodyPr/>
        <a:lstStyle/>
        <a:p>
          <a:endParaRPr lang="es-ES"/>
        </a:p>
      </dgm:t>
    </dgm:pt>
  </dgm:ptLst>
  <dgm:cxnLst>
    <dgm:cxn modelId="{2AE03390-3DE6-444A-AE93-4B3F44ADEA30}" type="presOf" srcId="{B6C0FB44-C90A-4293-B1AF-5698FA6D1D14}" destId="{B9D7ED1C-AAEB-48E3-A6AE-5D354228DB18}" srcOrd="0" destOrd="0" presId="urn:microsoft.com/office/officeart/2005/8/layout/radial6"/>
    <dgm:cxn modelId="{453B6354-74F3-443A-A581-C5B419FFF8E6}" srcId="{956F85B6-226F-4DEB-89E5-F900DC12F8BA}" destId="{D2209CE7-4948-4A45-A402-2AE89E92BF93}" srcOrd="2" destOrd="0" parTransId="{18B48D15-360F-4AB1-A3AB-56551D421BF6}" sibTransId="{55CB3364-6767-44C6-8F8A-C6DCCF6B3888}"/>
    <dgm:cxn modelId="{22ADD4DC-1872-4F83-B8F1-A1BFBF195E62}" srcId="{601197D4-5248-479C-8A24-E79799065A94}" destId="{956F85B6-226F-4DEB-89E5-F900DC12F8BA}" srcOrd="0" destOrd="0" parTransId="{67A71E3F-24E7-4320-AD55-318F0AF360ED}" sibTransId="{F00C10C9-F9EE-4867-8CA9-C4EE0ADC3544}"/>
    <dgm:cxn modelId="{87516997-BD7A-4412-BA48-B75D6E2B9546}" type="presOf" srcId="{601197D4-5248-479C-8A24-E79799065A94}" destId="{BB3F38F8-BF90-49C0-942A-5BF76AD326B6}" srcOrd="0" destOrd="0" presId="urn:microsoft.com/office/officeart/2005/8/layout/radial6"/>
    <dgm:cxn modelId="{C3F7DF4B-66ED-4B04-B68C-76B3445D3902}" srcId="{956F85B6-226F-4DEB-89E5-F900DC12F8BA}" destId="{F3579B31-F092-4285-B4B3-2DD885E3A7BE}" srcOrd="3" destOrd="0" parTransId="{12A6088E-9389-4688-B397-2A4805B4E107}" sibTransId="{1DA26E99-CF11-4CAF-8707-E75A8BA350AB}"/>
    <dgm:cxn modelId="{869315BF-7233-4C96-9173-002CAFF825E7}" type="presOf" srcId="{55CB3364-6767-44C6-8F8A-C6DCCF6B3888}" destId="{2F0D95C8-2726-47E7-AF05-9245B96F65E5}" srcOrd="0" destOrd="0" presId="urn:microsoft.com/office/officeart/2005/8/layout/radial6"/>
    <dgm:cxn modelId="{8833F283-172A-4BF2-925C-8D80ABF40A3F}" type="presOf" srcId="{CB32E45E-D082-4F4F-82A8-5DA9CECC2369}" destId="{F43DD2F6-C0BA-46EC-9ACE-4EF2C1204FF2}" srcOrd="0" destOrd="0" presId="urn:microsoft.com/office/officeart/2005/8/layout/radial6"/>
    <dgm:cxn modelId="{84513AB2-2F11-4889-96EA-497AA9A233B4}" srcId="{956F85B6-226F-4DEB-89E5-F900DC12F8BA}" destId="{B6C0FB44-C90A-4293-B1AF-5698FA6D1D14}" srcOrd="1" destOrd="0" parTransId="{C821D8B5-B668-492F-A46E-EB71F4A1AFFA}" sibTransId="{4B3537FB-A8D2-4494-B0A7-1899FCBD1482}"/>
    <dgm:cxn modelId="{E06A586A-333F-4C6A-B2E9-D8C3AC303220}" type="presOf" srcId="{4B3537FB-A8D2-4494-B0A7-1899FCBD1482}" destId="{6F784439-8F34-4AEF-9033-609DA244F369}" srcOrd="0" destOrd="0" presId="urn:microsoft.com/office/officeart/2005/8/layout/radial6"/>
    <dgm:cxn modelId="{C3D1F67C-22A7-4611-9BF9-3B3E51D3204E}" type="presOf" srcId="{1DA26E99-CF11-4CAF-8707-E75A8BA350AB}" destId="{6F9077D1-E7F3-47C8-88AC-98229546B919}" srcOrd="0" destOrd="0" presId="urn:microsoft.com/office/officeart/2005/8/layout/radial6"/>
    <dgm:cxn modelId="{72CA1E93-A3FF-44E0-8354-F59928257F1B}" type="presOf" srcId="{D2209CE7-4948-4A45-A402-2AE89E92BF93}" destId="{EA48812F-871B-4F2E-BF8D-91FB42E69D96}" srcOrd="0" destOrd="0" presId="urn:microsoft.com/office/officeart/2005/8/layout/radial6"/>
    <dgm:cxn modelId="{74FBF434-877F-4611-BDF7-C65C3E702609}" type="presOf" srcId="{97F1520F-4FB5-4152-89D1-1C748FAB8247}" destId="{9920EA1C-B99C-4304-9248-5E93F838E450}" srcOrd="0" destOrd="0" presId="urn:microsoft.com/office/officeart/2005/8/layout/radial6"/>
    <dgm:cxn modelId="{47BD8E7B-02BA-418B-84C0-60D7A5D4860A}" type="presOf" srcId="{956F85B6-226F-4DEB-89E5-F900DC12F8BA}" destId="{BA8769C9-1361-47F6-BE65-52FD1FA6D22C}" srcOrd="0" destOrd="0" presId="urn:microsoft.com/office/officeart/2005/8/layout/radial6"/>
    <dgm:cxn modelId="{D8E74EDB-32ED-4B0D-A1DB-09075B8AAEBF}" srcId="{956F85B6-226F-4DEB-89E5-F900DC12F8BA}" destId="{CB32E45E-D082-4F4F-82A8-5DA9CECC2369}" srcOrd="0" destOrd="0" parTransId="{8F2347D5-E4C0-4632-B776-AC0183397C20}" sibTransId="{97F1520F-4FB5-4152-89D1-1C748FAB8247}"/>
    <dgm:cxn modelId="{7D3A9214-7AEC-47DC-B699-6B6D997888C4}" type="presOf" srcId="{F3579B31-F092-4285-B4B3-2DD885E3A7BE}" destId="{2A4C0455-A92E-4724-AD3F-FB443BCCF8A9}" srcOrd="0" destOrd="0" presId="urn:microsoft.com/office/officeart/2005/8/layout/radial6"/>
    <dgm:cxn modelId="{B023D4C4-2355-4D4D-8CCD-DE307B780780}" type="presParOf" srcId="{BB3F38F8-BF90-49C0-942A-5BF76AD326B6}" destId="{BA8769C9-1361-47F6-BE65-52FD1FA6D22C}" srcOrd="0" destOrd="0" presId="urn:microsoft.com/office/officeart/2005/8/layout/radial6"/>
    <dgm:cxn modelId="{D3867450-A36D-487A-9961-488FDBA0BA87}" type="presParOf" srcId="{BB3F38F8-BF90-49C0-942A-5BF76AD326B6}" destId="{F43DD2F6-C0BA-46EC-9ACE-4EF2C1204FF2}" srcOrd="1" destOrd="0" presId="urn:microsoft.com/office/officeart/2005/8/layout/radial6"/>
    <dgm:cxn modelId="{623D3326-5E70-49A6-B848-5BB02853078A}" type="presParOf" srcId="{BB3F38F8-BF90-49C0-942A-5BF76AD326B6}" destId="{86351468-B59D-40EB-AB86-B8970DA6D673}" srcOrd="2" destOrd="0" presId="urn:microsoft.com/office/officeart/2005/8/layout/radial6"/>
    <dgm:cxn modelId="{1777E09E-29B2-4201-92D9-35D48649FAB6}" type="presParOf" srcId="{BB3F38F8-BF90-49C0-942A-5BF76AD326B6}" destId="{9920EA1C-B99C-4304-9248-5E93F838E450}" srcOrd="3" destOrd="0" presId="urn:microsoft.com/office/officeart/2005/8/layout/radial6"/>
    <dgm:cxn modelId="{B3B26CCF-C49A-454B-B032-55EC8F894384}" type="presParOf" srcId="{BB3F38F8-BF90-49C0-942A-5BF76AD326B6}" destId="{B9D7ED1C-AAEB-48E3-A6AE-5D354228DB18}" srcOrd="4" destOrd="0" presId="urn:microsoft.com/office/officeart/2005/8/layout/radial6"/>
    <dgm:cxn modelId="{BE3154E0-BF00-44F2-BF99-E2F3C3017791}" type="presParOf" srcId="{BB3F38F8-BF90-49C0-942A-5BF76AD326B6}" destId="{8B801179-ABE6-4DDC-821C-96159D1FF34B}" srcOrd="5" destOrd="0" presId="urn:microsoft.com/office/officeart/2005/8/layout/radial6"/>
    <dgm:cxn modelId="{30505C73-9D1E-4AD1-83D7-39B46B637937}" type="presParOf" srcId="{BB3F38F8-BF90-49C0-942A-5BF76AD326B6}" destId="{6F784439-8F34-4AEF-9033-609DA244F369}" srcOrd="6" destOrd="0" presId="urn:microsoft.com/office/officeart/2005/8/layout/radial6"/>
    <dgm:cxn modelId="{D7778D08-B781-48F0-AA41-882118A1FF14}" type="presParOf" srcId="{BB3F38F8-BF90-49C0-942A-5BF76AD326B6}" destId="{EA48812F-871B-4F2E-BF8D-91FB42E69D96}" srcOrd="7" destOrd="0" presId="urn:microsoft.com/office/officeart/2005/8/layout/radial6"/>
    <dgm:cxn modelId="{2B3D73CA-C9F5-4299-8A70-77ECADC7224D}" type="presParOf" srcId="{BB3F38F8-BF90-49C0-942A-5BF76AD326B6}" destId="{EFA32E14-5FF3-4A3F-A128-79ED326F3674}" srcOrd="8" destOrd="0" presId="urn:microsoft.com/office/officeart/2005/8/layout/radial6"/>
    <dgm:cxn modelId="{27C1AD55-98A3-4B13-8683-C5D50E95617F}" type="presParOf" srcId="{BB3F38F8-BF90-49C0-942A-5BF76AD326B6}" destId="{2F0D95C8-2726-47E7-AF05-9245B96F65E5}" srcOrd="9" destOrd="0" presId="urn:microsoft.com/office/officeart/2005/8/layout/radial6"/>
    <dgm:cxn modelId="{3513B02C-2398-4FF1-B14C-CAD8EC9CA657}" type="presParOf" srcId="{BB3F38F8-BF90-49C0-942A-5BF76AD326B6}" destId="{2A4C0455-A92E-4724-AD3F-FB443BCCF8A9}" srcOrd="10" destOrd="0" presId="urn:microsoft.com/office/officeart/2005/8/layout/radial6"/>
    <dgm:cxn modelId="{F7049093-0B53-4548-ACC3-40B305D9FCC4}" type="presParOf" srcId="{BB3F38F8-BF90-49C0-942A-5BF76AD326B6}" destId="{BC803621-0889-4105-9171-82E4A3A06BB7}" srcOrd="11" destOrd="0" presId="urn:microsoft.com/office/officeart/2005/8/layout/radial6"/>
    <dgm:cxn modelId="{5C3408C7-D863-47A6-B5A3-6C8A2F0BAD3F}" type="presParOf" srcId="{BB3F38F8-BF90-49C0-942A-5BF76AD326B6}" destId="{6F9077D1-E7F3-47C8-88AC-98229546B919}"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0.11303</cdr:x>
      <cdr:y>0.66638</cdr:y>
    </cdr:from>
    <cdr:to>
      <cdr:x>0.5343</cdr:x>
      <cdr:y>0.72877</cdr:y>
    </cdr:to>
    <cdr:cxnSp macro="">
      <cdr:nvCxnSpPr>
        <cdr:cNvPr id="3" name="2 Conector recto de flecha"/>
        <cdr:cNvCxnSpPr/>
      </cdr:nvCxnSpPr>
      <cdr:spPr>
        <a:xfrm xmlns:a="http://schemas.openxmlformats.org/drawingml/2006/main" flipV="1">
          <a:off x="792088" y="2307233"/>
          <a:ext cx="2952328" cy="216024"/>
        </a:xfrm>
        <a:prstGeom xmlns:a="http://schemas.openxmlformats.org/drawingml/2006/main" prst="straightConnector1">
          <a:avLst/>
        </a:prstGeom>
        <a:ln xmlns:a="http://schemas.openxmlformats.org/drawingml/2006/main" w="19050">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0.5754</cdr:x>
      <cdr:y>0.08405</cdr:y>
    </cdr:from>
    <cdr:to>
      <cdr:x>0.92475</cdr:x>
      <cdr:y>0.60399</cdr:y>
    </cdr:to>
    <cdr:cxnSp macro="">
      <cdr:nvCxnSpPr>
        <cdr:cNvPr id="4" name="1 Conector recto de flecha"/>
        <cdr:cNvCxnSpPr/>
      </cdr:nvCxnSpPr>
      <cdr:spPr>
        <a:xfrm xmlns:a="http://schemas.openxmlformats.org/drawingml/2006/main" flipV="1">
          <a:off x="4032448" y="291009"/>
          <a:ext cx="2448272" cy="1800200"/>
        </a:xfrm>
        <a:prstGeom xmlns:a="http://schemas.openxmlformats.org/drawingml/2006/main" prst="straightConnector1">
          <a:avLst/>
        </a:prstGeom>
        <a:ln xmlns:a="http://schemas.openxmlformats.org/drawingml/2006/main" w="28575">
          <a:tailEnd type="arrow"/>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0.34786</cdr:x>
      <cdr:y>0.19512</cdr:y>
    </cdr:from>
    <cdr:to>
      <cdr:x>0.60875</cdr:x>
      <cdr:y>0.43902</cdr:y>
    </cdr:to>
    <cdr:cxnSp macro="">
      <cdr:nvCxnSpPr>
        <cdr:cNvPr id="2" name="1 Conector recto de flecha"/>
        <cdr:cNvCxnSpPr/>
      </cdr:nvCxnSpPr>
      <cdr:spPr>
        <a:xfrm xmlns:a="http://schemas.openxmlformats.org/drawingml/2006/main" flipV="1">
          <a:off x="2016224" y="576064"/>
          <a:ext cx="1512168" cy="720080"/>
        </a:xfrm>
        <a:prstGeom xmlns:a="http://schemas.openxmlformats.org/drawingml/2006/main" prst="straightConnector1">
          <a:avLst/>
        </a:prstGeom>
        <a:ln xmlns:a="http://schemas.openxmlformats.org/drawingml/2006/main" w="28575">
          <a:tailEnd type="arrow"/>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0424" cy="454184"/>
          </a:xfrm>
          <a:prstGeom prst="rect">
            <a:avLst/>
          </a:prstGeom>
        </p:spPr>
        <p:txBody>
          <a:bodyPr vert="horz" lIns="91419" tIns="45710" rIns="91419" bIns="4571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sz="quarter" idx="1"/>
          </p:nvPr>
        </p:nvSpPr>
        <p:spPr>
          <a:xfrm>
            <a:off x="3882815" y="0"/>
            <a:ext cx="2970424" cy="454184"/>
          </a:xfrm>
          <a:prstGeom prst="rect">
            <a:avLst/>
          </a:prstGeom>
        </p:spPr>
        <p:txBody>
          <a:bodyPr vert="horz" lIns="91419" tIns="45710" rIns="91419" bIns="45710" rtlCol="0"/>
          <a:lstStyle>
            <a:lvl1pPr algn="r" fontAlgn="auto">
              <a:spcBef>
                <a:spcPts val="0"/>
              </a:spcBef>
              <a:spcAft>
                <a:spcPts val="0"/>
              </a:spcAft>
              <a:defRPr sz="1200" smtClean="0">
                <a:latin typeface="+mn-lt"/>
              </a:defRPr>
            </a:lvl1pPr>
          </a:lstStyle>
          <a:p>
            <a:pPr>
              <a:defRPr/>
            </a:pPr>
            <a:fld id="{B672082D-0914-41BB-9C75-5DFB89EA530C}" type="datetimeFigureOut">
              <a:rPr lang="es-ES"/>
              <a:pPr>
                <a:defRPr/>
              </a:pPr>
              <a:t>27/09/2014</a:t>
            </a:fld>
            <a:endParaRPr lang="es-ES"/>
          </a:p>
        </p:txBody>
      </p:sp>
      <p:sp>
        <p:nvSpPr>
          <p:cNvPr id="4" name="3 Marcador de pie de página"/>
          <p:cNvSpPr>
            <a:spLocks noGrp="1"/>
          </p:cNvSpPr>
          <p:nvPr>
            <p:ph type="ftr" sz="quarter" idx="2"/>
          </p:nvPr>
        </p:nvSpPr>
        <p:spPr>
          <a:xfrm>
            <a:off x="0" y="8628008"/>
            <a:ext cx="2970424" cy="454184"/>
          </a:xfrm>
          <a:prstGeom prst="rect">
            <a:avLst/>
          </a:prstGeom>
        </p:spPr>
        <p:txBody>
          <a:bodyPr vert="horz" lIns="91419" tIns="45710" rIns="91419" bIns="45710" rtlCol="0" anchor="b"/>
          <a:lstStyle>
            <a:lvl1pPr algn="l" fontAlgn="auto">
              <a:spcBef>
                <a:spcPts val="0"/>
              </a:spcBef>
              <a:spcAft>
                <a:spcPts val="0"/>
              </a:spcAft>
              <a:defRPr sz="1200">
                <a:latin typeface="+mn-lt"/>
              </a:defRPr>
            </a:lvl1pPr>
          </a:lstStyle>
          <a:p>
            <a:pPr>
              <a:defRPr/>
            </a:pPr>
            <a:endParaRPr lang="es-ES"/>
          </a:p>
        </p:txBody>
      </p:sp>
      <p:sp>
        <p:nvSpPr>
          <p:cNvPr id="5" name="4 Marcador de número de diapositiva"/>
          <p:cNvSpPr>
            <a:spLocks noGrp="1"/>
          </p:cNvSpPr>
          <p:nvPr>
            <p:ph type="sldNum" sz="quarter" idx="3"/>
          </p:nvPr>
        </p:nvSpPr>
        <p:spPr>
          <a:xfrm>
            <a:off x="3882815" y="8628008"/>
            <a:ext cx="2970424" cy="454184"/>
          </a:xfrm>
          <a:prstGeom prst="rect">
            <a:avLst/>
          </a:prstGeom>
        </p:spPr>
        <p:txBody>
          <a:bodyPr vert="horz" lIns="91419" tIns="45710" rIns="91419" bIns="45710" rtlCol="0" anchor="b"/>
          <a:lstStyle>
            <a:lvl1pPr algn="r" fontAlgn="auto">
              <a:spcBef>
                <a:spcPts val="0"/>
              </a:spcBef>
              <a:spcAft>
                <a:spcPts val="0"/>
              </a:spcAft>
              <a:defRPr sz="1200" smtClean="0">
                <a:latin typeface="+mn-lt"/>
              </a:defRPr>
            </a:lvl1pPr>
          </a:lstStyle>
          <a:p>
            <a:pPr>
              <a:defRPr/>
            </a:pPr>
            <a:fld id="{73274E7F-26BC-4CF7-884F-C327D9B8BAA9}" type="slidenum">
              <a:rPr lang="es-ES"/>
              <a:pPr>
                <a:defRPr/>
              </a:pPr>
              <a:t>‹Nº›</a:t>
            </a:fld>
            <a:endParaRPr lang="es-ES"/>
          </a:p>
        </p:txBody>
      </p:sp>
    </p:spTree>
    <p:extLst>
      <p:ext uri="{BB962C8B-B14F-4D97-AF65-F5344CB8AC3E}">
        <p14:creationId xmlns:p14="http://schemas.microsoft.com/office/powerpoint/2010/main" val="1880137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0424" cy="454184"/>
          </a:xfrm>
          <a:prstGeom prst="rect">
            <a:avLst/>
          </a:prstGeom>
        </p:spPr>
        <p:txBody>
          <a:bodyPr vert="horz" lIns="91054" tIns="45527" rIns="91054" bIns="45527"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2815" y="0"/>
            <a:ext cx="2970424" cy="454184"/>
          </a:xfrm>
          <a:prstGeom prst="rect">
            <a:avLst/>
          </a:prstGeom>
        </p:spPr>
        <p:txBody>
          <a:bodyPr vert="horz" lIns="91054" tIns="45527" rIns="91054" bIns="45527" rtlCol="0"/>
          <a:lstStyle>
            <a:lvl1pPr algn="r" fontAlgn="auto">
              <a:spcBef>
                <a:spcPts val="0"/>
              </a:spcBef>
              <a:spcAft>
                <a:spcPts val="0"/>
              </a:spcAft>
              <a:defRPr sz="1200" smtClean="0">
                <a:latin typeface="+mn-lt"/>
              </a:defRPr>
            </a:lvl1pPr>
          </a:lstStyle>
          <a:p>
            <a:pPr>
              <a:defRPr/>
            </a:pPr>
            <a:fld id="{E08FE945-99F4-4AB3-9BE9-54A691D162C1}" type="datetimeFigureOut">
              <a:rPr lang="es-ES"/>
              <a:pPr>
                <a:defRPr/>
              </a:pPr>
              <a:t>27/09/2014</a:t>
            </a:fld>
            <a:endParaRPr lang="es-ES"/>
          </a:p>
        </p:txBody>
      </p:sp>
      <p:sp>
        <p:nvSpPr>
          <p:cNvPr id="4" name="3 Marcador de imagen de diapositiva"/>
          <p:cNvSpPr>
            <a:spLocks noGrp="1" noRot="1" noChangeAspect="1"/>
          </p:cNvSpPr>
          <p:nvPr>
            <p:ph type="sldImg" idx="2"/>
          </p:nvPr>
        </p:nvSpPr>
        <p:spPr>
          <a:xfrm>
            <a:off x="1155700" y="681038"/>
            <a:ext cx="4543425" cy="3406775"/>
          </a:xfrm>
          <a:prstGeom prst="rect">
            <a:avLst/>
          </a:prstGeom>
          <a:noFill/>
          <a:ln w="12700">
            <a:solidFill>
              <a:prstClr val="black"/>
            </a:solidFill>
          </a:ln>
        </p:spPr>
        <p:txBody>
          <a:bodyPr vert="horz" lIns="91054" tIns="45527" rIns="91054" bIns="45527" rtlCol="0" anchor="ctr"/>
          <a:lstStyle/>
          <a:p>
            <a:pPr lvl="0"/>
            <a:endParaRPr lang="es-ES" noProof="0"/>
          </a:p>
        </p:txBody>
      </p:sp>
      <p:sp>
        <p:nvSpPr>
          <p:cNvPr id="5" name="4 Marcador de notas"/>
          <p:cNvSpPr>
            <a:spLocks noGrp="1"/>
          </p:cNvSpPr>
          <p:nvPr>
            <p:ph type="body" sz="quarter" idx="3"/>
          </p:nvPr>
        </p:nvSpPr>
        <p:spPr>
          <a:xfrm>
            <a:off x="685483" y="4314746"/>
            <a:ext cx="5483860" cy="4087654"/>
          </a:xfrm>
          <a:prstGeom prst="rect">
            <a:avLst/>
          </a:prstGeom>
        </p:spPr>
        <p:txBody>
          <a:bodyPr vert="horz" lIns="91054" tIns="45527" rIns="91054" bIns="45527"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28008"/>
            <a:ext cx="2970424" cy="454184"/>
          </a:xfrm>
          <a:prstGeom prst="rect">
            <a:avLst/>
          </a:prstGeom>
        </p:spPr>
        <p:txBody>
          <a:bodyPr vert="horz" lIns="91054" tIns="45527" rIns="91054" bIns="45527"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2815" y="8628008"/>
            <a:ext cx="2970424" cy="454184"/>
          </a:xfrm>
          <a:prstGeom prst="rect">
            <a:avLst/>
          </a:prstGeom>
        </p:spPr>
        <p:txBody>
          <a:bodyPr vert="horz" lIns="91054" tIns="45527" rIns="91054" bIns="45527" rtlCol="0" anchor="b"/>
          <a:lstStyle>
            <a:lvl1pPr algn="r" fontAlgn="auto">
              <a:spcBef>
                <a:spcPts val="0"/>
              </a:spcBef>
              <a:spcAft>
                <a:spcPts val="0"/>
              </a:spcAft>
              <a:defRPr sz="1200" smtClean="0">
                <a:latin typeface="+mn-lt"/>
              </a:defRPr>
            </a:lvl1pPr>
          </a:lstStyle>
          <a:p>
            <a:pPr>
              <a:defRPr/>
            </a:pPr>
            <a:fld id="{98CCAD6E-8C96-4228-ABD6-2431D1CF9403}" type="slidenum">
              <a:rPr lang="es-ES"/>
              <a:pPr>
                <a:defRPr/>
              </a:pPr>
              <a:t>‹Nº›</a:t>
            </a:fld>
            <a:endParaRPr lang="es-ES"/>
          </a:p>
        </p:txBody>
      </p:sp>
    </p:spTree>
    <p:extLst>
      <p:ext uri="{BB962C8B-B14F-4D97-AF65-F5344CB8AC3E}">
        <p14:creationId xmlns:p14="http://schemas.microsoft.com/office/powerpoint/2010/main" val="6477990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pPr>
              <a:defRPr/>
            </a:pPr>
            <a:fld id="{98CCAD6E-8C96-4228-ABD6-2431D1CF9403}" type="slidenum">
              <a:rPr lang="es-ES" smtClean="0"/>
              <a:pPr>
                <a:defRPr/>
              </a:pPr>
              <a:t>6</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PY"/>
          </a:p>
        </p:txBody>
      </p:sp>
      <p:sp>
        <p:nvSpPr>
          <p:cNvPr id="4" name="3 Marcador de número de diapositiva"/>
          <p:cNvSpPr>
            <a:spLocks noGrp="1"/>
          </p:cNvSpPr>
          <p:nvPr>
            <p:ph type="sldNum" sz="quarter" idx="10"/>
          </p:nvPr>
        </p:nvSpPr>
        <p:spPr/>
        <p:txBody>
          <a:bodyPr/>
          <a:lstStyle/>
          <a:p>
            <a:fld id="{87C16B88-BEA9-40F6-B8D6-7B2586FFE74C}" type="slidenum">
              <a:rPr lang="es-ES" smtClean="0"/>
              <a:pPr/>
              <a:t>21</a:t>
            </a:fld>
            <a:endParaRPr lang="es-ES"/>
          </a:p>
        </p:txBody>
      </p:sp>
    </p:spTree>
    <p:extLst>
      <p:ext uri="{BB962C8B-B14F-4D97-AF65-F5344CB8AC3E}">
        <p14:creationId xmlns:p14="http://schemas.microsoft.com/office/powerpoint/2010/main" val="3303942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7C16B88-BEA9-40F6-B8D6-7B2586FFE74C}" type="slidenum">
              <a:rPr lang="es-ES" smtClean="0"/>
              <a:pPr/>
              <a:t>23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4579" name="2 Marcador de notas"/>
          <p:cNvSpPr>
            <a:spLocks noGrp="1"/>
          </p:cNvSpPr>
          <p:nvPr>
            <p:ph type="body" idx="1"/>
          </p:nvPr>
        </p:nvSpPr>
        <p:spPr bwMode="auto">
          <a:noFill/>
        </p:spPr>
        <p:txBody>
          <a:bodyPr/>
          <a:lstStyle/>
          <a:p>
            <a:pPr eaLnBrk="1" hangingPunct="1">
              <a:spcBef>
                <a:spcPct val="0"/>
              </a:spcBef>
            </a:pPr>
            <a:endParaRPr lang="es-PY" smtClean="0">
              <a:ea typeface="ＭＳ Ｐゴシック" charset="-128"/>
            </a:endParaRPr>
          </a:p>
        </p:txBody>
      </p:sp>
      <p:sp>
        <p:nvSpPr>
          <p:cNvPr id="24580" name="3 Marcador de número de diapositiva"/>
          <p:cNvSpPr>
            <a:spLocks noGrp="1"/>
          </p:cNvSpPr>
          <p:nvPr>
            <p:ph type="sldNum" sz="quarter" idx="5"/>
          </p:nvPr>
        </p:nvSpPr>
        <p:spPr bwMode="auto">
          <a:noFill/>
          <a:ln>
            <a:miter lim="800000"/>
            <a:headEnd/>
            <a:tailEnd/>
          </a:ln>
        </p:spPr>
        <p:txBody>
          <a:bodyPr/>
          <a:lstStyle/>
          <a:p>
            <a:fld id="{68A9ED02-BAE2-49EB-B092-25A935602F5A}" type="slidenum">
              <a:rPr lang="es-ES">
                <a:solidFill>
                  <a:prstClr val="black"/>
                </a:solidFill>
              </a:rPr>
              <a:pPr/>
              <a:t>24</a:t>
            </a:fld>
            <a:endParaRPr lang="es-E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PY"/>
          </a:p>
        </p:txBody>
      </p:sp>
      <p:sp>
        <p:nvSpPr>
          <p:cNvPr id="4" name="3 Marcador de número de diapositiva"/>
          <p:cNvSpPr>
            <a:spLocks noGrp="1"/>
          </p:cNvSpPr>
          <p:nvPr>
            <p:ph type="sldNum" sz="quarter" idx="10"/>
          </p:nvPr>
        </p:nvSpPr>
        <p:spPr/>
        <p:txBody>
          <a:bodyPr/>
          <a:lstStyle/>
          <a:p>
            <a:fld id="{87C16B88-BEA9-40F6-B8D6-7B2586FFE74C}" type="slidenum">
              <a:rPr lang="es-ES" smtClean="0">
                <a:solidFill>
                  <a:prstClr val="black"/>
                </a:solidFill>
              </a:rPr>
              <a:pPr/>
              <a:t>25</a:t>
            </a:fld>
            <a:endParaRPr lang="es-E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jpe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1 Rectángulo"/>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pic>
        <p:nvPicPr>
          <p:cNvPr id="14" name="18 Imagen" descr="logo todos y todas 2 TRANSPARENTE CHICO.png"/>
          <p:cNvPicPr>
            <a:picLocks noChangeAspect="1"/>
          </p:cNvPicPr>
          <p:nvPr userDrawn="1"/>
        </p:nvPicPr>
        <p:blipFill>
          <a:blip r:embed="rId2" cstate="print"/>
          <a:srcRect/>
          <a:stretch>
            <a:fillRect/>
          </a:stretch>
        </p:blipFill>
        <p:spPr bwMode="auto">
          <a:xfrm>
            <a:off x="7286625" y="5880100"/>
            <a:ext cx="1593850" cy="415925"/>
          </a:xfrm>
          <a:prstGeom prst="rect">
            <a:avLst/>
          </a:prstGeom>
          <a:noFill/>
          <a:ln w="9525">
            <a:noFill/>
            <a:miter lim="800000"/>
            <a:headEnd/>
            <a:tailEnd/>
          </a:ln>
        </p:spPr>
      </p:pic>
      <p:pic>
        <p:nvPicPr>
          <p:cNvPr id="15" name="19 Imagen" descr="MH recortado.gif"/>
          <p:cNvPicPr>
            <a:picLocks noChangeAspect="1"/>
          </p:cNvPicPr>
          <p:nvPr userDrawn="1"/>
        </p:nvPicPr>
        <p:blipFill>
          <a:blip r:embed="rId3" cstate="print"/>
          <a:srcRect/>
          <a:stretch>
            <a:fillRect/>
          </a:stretch>
        </p:blipFill>
        <p:spPr bwMode="auto">
          <a:xfrm>
            <a:off x="265113" y="5000625"/>
            <a:ext cx="860425" cy="1357313"/>
          </a:xfrm>
          <a:prstGeom prst="rect">
            <a:avLst/>
          </a:prstGeom>
          <a:noFill/>
          <a:ln w="9525">
            <a:noFill/>
            <a:miter lim="800000"/>
            <a:headEnd/>
            <a:tailEnd/>
          </a:ln>
        </p:spPr>
      </p:pic>
      <p:sp>
        <p:nvSpPr>
          <p:cNvPr id="20" name="4 Marcador de pie de página"/>
          <p:cNvSpPr>
            <a:spLocks noGrp="1"/>
          </p:cNvSpPr>
          <p:nvPr>
            <p:ph type="ftr" sz="quarter" idx="11"/>
          </p:nvPr>
        </p:nvSpPr>
        <p:spPr/>
        <p:txBody>
          <a:bodyPr/>
          <a:lstStyle>
            <a:lvl1pPr>
              <a:defRPr/>
            </a:lvl1pPr>
          </a:lstStyle>
          <a:p>
            <a:pPr>
              <a:defRPr/>
            </a:pPr>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85750" y="71438"/>
          <a:ext cx="8572561" cy="500066"/>
        </p:xfrm>
        <a:graphic>
          <a:graphicData uri="http://schemas.openxmlformats.org/drawingml/2006/table">
            <a:tbl>
              <a:tblPr firstRow="1" bandRow="1">
                <a:tableStyleId>{5C22544A-7EE6-4342-B048-85BDC9FD1C3A}</a:tableStyleId>
              </a:tblPr>
              <a:tblGrid>
                <a:gridCol w="7858180"/>
                <a:gridCol w="142876"/>
                <a:gridCol w="571505"/>
              </a:tblGrid>
              <a:tr h="500066">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7D9CB"/>
                    </a:solidFill>
                  </a:tcPr>
                </a:tc>
                <a:tc>
                  <a:txBody>
                    <a:bodyPr/>
                    <a:lstStyle/>
                    <a:p>
                      <a:endParaRPr lang="es-ES" sz="1000" dirty="0"/>
                    </a:p>
                  </a:txBody>
                  <a:tcPr marL="36000" marR="3600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CE006F"/>
                    </a:solidFill>
                  </a:tcPr>
                </a:tc>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168B3"/>
                    </a:solidFill>
                  </a:tcPr>
                </a:tc>
              </a:tr>
            </a:tbl>
          </a:graphicData>
        </a:graphic>
      </p:graphicFrame>
      <p:sp>
        <p:nvSpPr>
          <p:cNvPr id="3" name="5 Marcador de número de diapositiva"/>
          <p:cNvSpPr txBox="1">
            <a:spLocks/>
          </p:cNvSpPr>
          <p:nvPr userDrawn="1"/>
        </p:nvSpPr>
        <p:spPr>
          <a:xfrm>
            <a:off x="7715250" y="142875"/>
            <a:ext cx="1133475" cy="365125"/>
          </a:xfrm>
          <a:prstGeom prst="rect">
            <a:avLst/>
          </a:prstGeom>
        </p:spPr>
        <p:txBody>
          <a:bodyPr anchor="ctr"/>
          <a:lstStyle>
            <a:lvl1pPr>
              <a:defRPr sz="1600" b="1">
                <a:solidFill>
                  <a:schemeClr val="bg1"/>
                </a:solidFill>
              </a:defRPr>
            </a:lvl1pPr>
          </a:lstStyle>
          <a:p>
            <a:pPr algn="r" fontAlgn="auto">
              <a:spcBef>
                <a:spcPts val="0"/>
              </a:spcBef>
              <a:spcAft>
                <a:spcPts val="0"/>
              </a:spcAft>
              <a:defRPr/>
            </a:pPr>
            <a:fld id="{EA6843BA-9F3F-4A16-AE1B-A460103753D8}" type="slidenum">
              <a:rPr lang="es-ES" smtClean="0">
                <a:latin typeface="+mn-lt"/>
              </a:rPr>
              <a:pPr algn="r" fontAlgn="auto">
                <a:spcBef>
                  <a:spcPts val="0"/>
                </a:spcBef>
                <a:spcAft>
                  <a:spcPts val="0"/>
                </a:spcAft>
                <a:defRPr/>
              </a:pPr>
              <a:t>‹Nº›</a:t>
            </a:fld>
            <a:endParaRPr lang="es-ES">
              <a:latin typeface="+mn-lt"/>
            </a:endParaRPr>
          </a:p>
        </p:txBody>
      </p:sp>
      <p:sp>
        <p:nvSpPr>
          <p:cNvPr id="4" name="3 CuadroTexto"/>
          <p:cNvSpPr txBox="1"/>
          <p:nvPr userDrawn="1"/>
        </p:nvSpPr>
        <p:spPr>
          <a:xfrm>
            <a:off x="293688" y="142875"/>
            <a:ext cx="1857375" cy="338138"/>
          </a:xfrm>
          <a:prstGeom prst="rect">
            <a:avLst/>
          </a:prstGeom>
          <a:noFill/>
        </p:spPr>
        <p:txBody>
          <a:bodyPr>
            <a:spAutoFit/>
          </a:bodyPr>
          <a:lstStyle/>
          <a:p>
            <a:pPr fontAlgn="auto">
              <a:spcBef>
                <a:spcPts val="0"/>
              </a:spcBef>
              <a:spcAft>
                <a:spcPts val="0"/>
              </a:spcAft>
              <a:defRPr/>
            </a:pPr>
            <a:r>
              <a:rPr lang="es-ES" sz="1600" b="1" dirty="0">
                <a:solidFill>
                  <a:schemeClr val="accent1">
                    <a:lumMod val="50000"/>
                  </a:schemeClr>
                </a:solidFill>
                <a:effectLst>
                  <a:outerShdw blurRad="38100" dist="38100" dir="2700000" algn="tl">
                    <a:srgbClr val="000000">
                      <a:alpha val="43137"/>
                    </a:srgbClr>
                  </a:outerShdw>
                </a:effectLst>
                <a:latin typeface="+mn-lt"/>
              </a:rPr>
              <a:t>PEES 2008/2013</a:t>
            </a:r>
          </a:p>
        </p:txBody>
      </p:sp>
      <p:sp>
        <p:nvSpPr>
          <p:cNvPr id="5" name="1 Marcador de fecha"/>
          <p:cNvSpPr>
            <a:spLocks noGrp="1"/>
          </p:cNvSpPr>
          <p:nvPr>
            <p:ph type="dt" sz="half" idx="10"/>
          </p:nvPr>
        </p:nvSpPr>
        <p:spPr/>
        <p:txBody>
          <a:bodyPr/>
          <a:lstStyle>
            <a:lvl1pPr>
              <a:defRPr/>
            </a:lvl1pPr>
          </a:lstStyle>
          <a:p>
            <a:pPr>
              <a:defRPr/>
            </a:pPr>
            <a:fld id="{B21BD220-AADA-4FF6-853A-58666F45D0BB}" type="datetime1">
              <a:rPr lang="es-ES"/>
              <a:pPr>
                <a:defRPr/>
              </a:pPr>
              <a:t>27/09/2014</a:t>
            </a:fld>
            <a:endParaRPr lang="es-ES"/>
          </a:p>
        </p:txBody>
      </p:sp>
      <p:sp>
        <p:nvSpPr>
          <p:cNvPr id="6" name="2 Marcador de pie de página"/>
          <p:cNvSpPr>
            <a:spLocks noGrp="1"/>
          </p:cNvSpPr>
          <p:nvPr>
            <p:ph type="ftr" sz="quarter" idx="11"/>
          </p:nvPr>
        </p:nvSpPr>
        <p:spPr/>
        <p:txBody>
          <a:bodyPr/>
          <a:lstStyle>
            <a:lvl1pPr>
              <a:defRPr/>
            </a:lvl1pPr>
          </a:lstStyle>
          <a:p>
            <a:pPr>
              <a:defRPr/>
            </a:pPr>
            <a:endParaRPr lang="es-ES"/>
          </a:p>
        </p:txBody>
      </p:sp>
      <p:sp>
        <p:nvSpPr>
          <p:cNvPr id="7" name="3 Marcador de número de diapositiva"/>
          <p:cNvSpPr>
            <a:spLocks noGrp="1"/>
          </p:cNvSpPr>
          <p:nvPr>
            <p:ph type="sldNum" sz="quarter" idx="12"/>
          </p:nvPr>
        </p:nvSpPr>
        <p:spPr/>
        <p:txBody>
          <a:bodyPr/>
          <a:lstStyle>
            <a:lvl1pPr>
              <a:defRPr/>
            </a:lvl1pPr>
          </a:lstStyle>
          <a:p>
            <a:pPr>
              <a:defRPr/>
            </a:pPr>
            <a:fld id="{3ABB87F4-8B3B-4BFF-95C9-541DC65E622F}"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426E5B9C-F39A-4561-A6FA-43601E91DFB9}" type="datetime1">
              <a:rPr lang="es-ES"/>
              <a:pPr>
                <a:defRPr/>
              </a:pPr>
              <a:t>27/09/2014</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B6B2C303-15FC-4764-9B4D-9EC5CE4A2EAF}"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4F00F4FA-155A-4467-A366-7583C5353317}" type="datetime1">
              <a:rPr lang="es-ES"/>
              <a:pPr>
                <a:defRPr/>
              </a:pPr>
              <a:t>27/09/2014</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8F930ADB-37D1-4EC7-90E5-E07659335A80}"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95C08BF9-0295-4847-A5B1-5B0215C9E776}" type="datetime1">
              <a:rPr lang="es-ES"/>
              <a:pPr>
                <a:defRPr/>
              </a:pPr>
              <a:t>27/09/2014</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D1F2A57-3E82-40A3-A8D2-1D5A736B3A5C}" type="slidenum">
              <a:rPr lang="es-ES"/>
              <a:pPr>
                <a:defRPr/>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F8D667D-141B-44B6-A616-0B1707A4FF03}" type="datetime1">
              <a:rPr lang="es-ES"/>
              <a:pPr>
                <a:defRPr/>
              </a:pPr>
              <a:t>27/09/2014</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D17F28D-6FAA-42CB-9C09-99653B04DF36}" type="slidenum">
              <a:rPr lang="es-ES"/>
              <a:pPr>
                <a:defRPr/>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68F5A2B7-C81A-46DE-BE0F-39B2086A26AF}"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B08458C5-DB3F-4F65-B2ED-1D513AA9C0C7}" type="slidenum">
              <a:rPr lang="es-ES"/>
              <a:pPr>
                <a:defRPr/>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68C2B5C5-A108-4E74-B093-79BE8F8F7708}"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369EE57B-1D57-4D5A-A5F0-824B44AEE054}" type="slidenum">
              <a:rPr lang="es-ES"/>
              <a:pPr>
                <a:defRPr/>
              </a:pPr>
              <a:t>‹Nº›</a:t>
            </a:fld>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CB92753B-8561-42B6-B075-670C10A460A7}"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08A800EC-E818-41F7-8332-6B54523A1183}" type="slidenum">
              <a:rPr lang="es-ES"/>
              <a:pPr>
                <a:defRPr/>
              </a:pPr>
              <a:t>‹Nº›</a:t>
            </a:fld>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8260CF25-F2E5-42CA-A12F-F3B07A6F3E35}"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0723594E-2028-41E9-84BA-3ECB786AEC05}" type="slidenum">
              <a:rPr lang="es-ES"/>
              <a:pPr>
                <a:defRPr/>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B0EDCB53-9C05-4F88-9C06-B776DDD6AFCB}"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661B1FFE-6146-46DF-A43A-444E2F2AA859}"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sp>
        <p:nvSpPr>
          <p:cNvPr id="2" name="1 Rectángulo"/>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6" name="15 CuadroTexto"/>
          <p:cNvSpPr txBox="1"/>
          <p:nvPr userDrawn="1"/>
        </p:nvSpPr>
        <p:spPr>
          <a:xfrm>
            <a:off x="1693761" y="188640"/>
            <a:ext cx="7227908" cy="1508105"/>
          </a:xfrm>
          <a:prstGeom prst="rect">
            <a:avLst/>
          </a:prstGeom>
          <a:noFill/>
        </p:spPr>
        <p:txBody>
          <a:bodyPr wrap="square">
            <a:spAutoFit/>
          </a:bodyPr>
          <a:lstStyle/>
          <a:p>
            <a:pPr algn="ctr" fontAlgn="auto">
              <a:spcBef>
                <a:spcPts val="0"/>
              </a:spcBef>
              <a:spcAft>
                <a:spcPts val="0"/>
              </a:spcAft>
              <a:defRPr/>
            </a:pPr>
            <a:endParaRPr lang="es-ES" sz="3200" b="1" dirty="0" smtClean="0">
              <a:solidFill>
                <a:schemeClr val="tx2">
                  <a:lumMod val="50000"/>
                </a:schemeClr>
              </a:solidFill>
              <a:effectLst>
                <a:outerShdw blurRad="38100" dist="38100" dir="2700000" algn="tl">
                  <a:srgbClr val="000000">
                    <a:alpha val="43137"/>
                  </a:srgbClr>
                </a:outerShdw>
              </a:effectLst>
              <a:latin typeface="+mn-lt"/>
            </a:endParaRPr>
          </a:p>
          <a:p>
            <a:pPr algn="ctr" fontAlgn="auto">
              <a:spcBef>
                <a:spcPts val="0"/>
              </a:spcBef>
              <a:spcAft>
                <a:spcPts val="0"/>
              </a:spcAft>
              <a:defRPr/>
            </a:pPr>
            <a:endParaRPr lang="es-ES" sz="3200" b="1" dirty="0" smtClean="0">
              <a:solidFill>
                <a:schemeClr val="tx2">
                  <a:lumMod val="50000"/>
                </a:schemeClr>
              </a:solidFill>
              <a:effectLst>
                <a:outerShdw blurRad="38100" dist="38100" dir="2700000" algn="tl">
                  <a:srgbClr val="000000">
                    <a:alpha val="43137"/>
                  </a:srgbClr>
                </a:outerShdw>
              </a:effectLst>
              <a:latin typeface="+mn-lt"/>
            </a:endParaRPr>
          </a:p>
          <a:p>
            <a:pPr algn="ctr" fontAlgn="auto">
              <a:spcBef>
                <a:spcPts val="0"/>
              </a:spcBef>
              <a:spcAft>
                <a:spcPts val="0"/>
              </a:spcAft>
              <a:defRPr/>
            </a:pPr>
            <a:endParaRPr lang="es-ES" sz="2800" b="1" kern="1200" dirty="0" smtClean="0">
              <a:solidFill>
                <a:schemeClr val="accent1">
                  <a:lumMod val="50000"/>
                </a:schemeClr>
              </a:solidFill>
              <a:effectLst>
                <a:outerShdw blurRad="38100" dist="38100" dir="2700000" algn="tl">
                  <a:srgbClr val="000000">
                    <a:alpha val="43137"/>
                  </a:srgbClr>
                </a:outerShdw>
              </a:effectLst>
              <a:latin typeface="+mn-lt"/>
              <a:ea typeface="+mn-ea"/>
              <a:cs typeface="+mn-cs"/>
            </a:endParaRPr>
          </a:p>
        </p:txBody>
      </p:sp>
      <p:pic>
        <p:nvPicPr>
          <p:cNvPr id="15" name="19 Imagen" descr="MH recortado.gif"/>
          <p:cNvPicPr>
            <a:picLocks noChangeAspect="1"/>
          </p:cNvPicPr>
          <p:nvPr userDrawn="1"/>
        </p:nvPicPr>
        <p:blipFill>
          <a:blip r:embed="rId2" cstate="print"/>
          <a:srcRect/>
          <a:stretch>
            <a:fillRect/>
          </a:stretch>
        </p:blipFill>
        <p:spPr bwMode="auto">
          <a:xfrm>
            <a:off x="4788024" y="5500687"/>
            <a:ext cx="860425" cy="1357313"/>
          </a:xfrm>
          <a:prstGeom prst="rect">
            <a:avLst/>
          </a:prstGeom>
          <a:noFill/>
          <a:ln w="9525">
            <a:noFill/>
            <a:miter lim="800000"/>
            <a:headEnd/>
            <a:tailEnd/>
          </a:ln>
        </p:spPr>
      </p:pic>
      <p:sp>
        <p:nvSpPr>
          <p:cNvPr id="19" name="3 Marcador de fecha"/>
          <p:cNvSpPr>
            <a:spLocks noGrp="1"/>
          </p:cNvSpPr>
          <p:nvPr>
            <p:ph type="dt" sz="half" idx="10"/>
          </p:nvPr>
        </p:nvSpPr>
        <p:spPr/>
        <p:txBody>
          <a:bodyPr/>
          <a:lstStyle>
            <a:lvl1pPr>
              <a:defRPr/>
            </a:lvl1pPr>
          </a:lstStyle>
          <a:p>
            <a:pPr>
              <a:defRPr/>
            </a:pPr>
            <a:fld id="{67BE9A40-9770-495C-9DC1-67A270172847}" type="datetime1">
              <a:rPr lang="es-ES"/>
              <a:pPr>
                <a:defRPr/>
              </a:pPr>
              <a:t>27/09/2014</a:t>
            </a:fld>
            <a:endParaRPr lang="es-ES"/>
          </a:p>
        </p:txBody>
      </p:sp>
      <p:sp>
        <p:nvSpPr>
          <p:cNvPr id="20" name="4 Marcador de pie de página"/>
          <p:cNvSpPr>
            <a:spLocks noGrp="1"/>
          </p:cNvSpPr>
          <p:nvPr>
            <p:ph type="ftr" sz="quarter" idx="11"/>
          </p:nvPr>
        </p:nvSpPr>
        <p:spPr/>
        <p:txBody>
          <a:bodyPr/>
          <a:lstStyle>
            <a:lvl1pPr>
              <a:defRPr/>
            </a:lvl1pPr>
          </a:lstStyle>
          <a:p>
            <a:pPr>
              <a:defRPr/>
            </a:pPr>
            <a:endParaRPr lang="es-ES"/>
          </a:p>
        </p:txBody>
      </p:sp>
      <p:sp>
        <p:nvSpPr>
          <p:cNvPr id="21" name="5 Marcador de número de diapositiva"/>
          <p:cNvSpPr>
            <a:spLocks noGrp="1"/>
          </p:cNvSpPr>
          <p:nvPr>
            <p:ph type="sldNum" sz="quarter" idx="12"/>
          </p:nvPr>
        </p:nvSpPr>
        <p:spPr/>
        <p:txBody>
          <a:bodyPr/>
          <a:lstStyle>
            <a:lvl1pPr>
              <a:defRPr/>
            </a:lvl1pPr>
          </a:lstStyle>
          <a:p>
            <a:pPr>
              <a:defRPr/>
            </a:pPr>
            <a:fld id="{D7673962-D18D-44F8-B994-40FA277063B3}" type="slidenum">
              <a:rPr lang="es-ES"/>
              <a:pPr>
                <a:defRPr/>
              </a:pPr>
              <a:t>‹Nº›</a:t>
            </a:fld>
            <a:endParaRPr lang="es-ES"/>
          </a:p>
        </p:txBody>
      </p:sp>
      <p:sp>
        <p:nvSpPr>
          <p:cNvPr id="13" name="12 Rectángulo"/>
          <p:cNvSpPr/>
          <p:nvPr userDrawn="1"/>
        </p:nvSpPr>
        <p:spPr>
          <a:xfrm>
            <a:off x="0" y="4267200"/>
            <a:ext cx="1671638" cy="25908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PY"/>
          </a:p>
        </p:txBody>
      </p:sp>
      <p:pic>
        <p:nvPicPr>
          <p:cNvPr id="12" name="11 Imagen" descr="MH antaño.png"/>
          <p:cNvPicPr>
            <a:picLocks noChangeAspect="1"/>
          </p:cNvPicPr>
          <p:nvPr userDrawn="1"/>
        </p:nvPicPr>
        <p:blipFill>
          <a:blip r:embed="rId3" cstate="print"/>
          <a:stretch>
            <a:fillRect/>
          </a:stretch>
        </p:blipFill>
        <p:spPr>
          <a:xfrm>
            <a:off x="0" y="0"/>
            <a:ext cx="1673355" cy="6858000"/>
          </a:xfrm>
          <a:prstGeom prst="rect">
            <a:avLst/>
          </a:prstGeom>
        </p:spPr>
      </p:pic>
      <p:pic>
        <p:nvPicPr>
          <p:cNvPr id="3074"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660231" y="5949280"/>
            <a:ext cx="1871663"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835696" y="5979442"/>
            <a:ext cx="13716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6CBC3FD6-83D6-4A3F-85A3-A4784FC7D4D2}"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6EB06FAB-2905-4AE5-BBF8-93B8879C1566}" type="slidenum">
              <a:rPr lang="es-ES"/>
              <a:pPr>
                <a:defRPr/>
              </a:pPr>
              <a:t>‹Nº›</a:t>
            </a:fld>
            <a:endParaRPr lang="es-E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C65BFD1D-7441-40BA-847B-ABDC89275858}"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E37FDB78-8828-4177-92DD-E75EE3145B42}" type="slidenum">
              <a:rPr lang="es-ES"/>
              <a:pPr>
                <a:defRPr/>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314519A0-6DD2-4CCC-9830-C77CD5A0AD1F}"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74BB57A0-7DA1-4FD8-8013-81E779D0BB0A}" type="slidenum">
              <a:rPr lang="es-ES"/>
              <a:pPr>
                <a:defRPr/>
              </a:pPr>
              <a:t>‹Nº›</a:t>
            </a:fld>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9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1E95F806-ADC1-4A52-A036-8E2CF0F0A438}"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F54F4B5B-30CF-4492-9E9B-E0C7A629DDEA}" type="slidenum">
              <a:rPr lang="es-ES"/>
              <a:pPr>
                <a:defRPr/>
              </a:pPr>
              <a:t>‹Nº›</a:t>
            </a:fld>
            <a:endParaRPr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0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6E5AEFF1-FCD2-4237-A1BC-49FB7456106A}"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94F45147-C57F-4799-87D1-A94F88C6316E}" type="slidenum">
              <a:rPr lang="es-ES"/>
              <a:pPr>
                <a:defRPr/>
              </a:pPr>
              <a:t>‹Nº›</a:t>
            </a:fld>
            <a:endParaRPr lang="es-E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1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8EF83661-0DFB-406B-9BCC-496A045101DD}"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8AB63035-5F08-4833-A99E-AE39A9C70FB8}" type="slidenum">
              <a:rPr lang="es-ES"/>
              <a:pPr>
                <a:defRPr/>
              </a:pPr>
              <a:t>‹Nº›</a:t>
            </a:fld>
            <a:endParaRPr lang="es-E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2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053A137E-ABC2-4F01-B3FE-27897FD910D4}"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57E661B7-3742-4510-9FF4-9D4C4D83517C}" type="slidenum">
              <a:rPr lang="es-ES"/>
              <a:pPr>
                <a:defRPr/>
              </a:pPr>
              <a:t>‹Nº›</a:t>
            </a:fld>
            <a:endParaRPr lang="es-E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3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25AE2E0E-B6C9-4A90-ACC5-76C001495F35}"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9129120D-0C22-4D68-90E8-E934FD73D98C}" type="slidenum">
              <a:rPr lang="es-ES"/>
              <a:pPr>
                <a:defRPr/>
              </a:pPr>
              <a:t>‹Nº›</a:t>
            </a:fld>
            <a:endParaRPr lang="es-E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4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C0B392E6-7CEC-43C6-B636-CA7AB18039FE}"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F5C0CA77-E77E-4209-ADD4-A2C5C9ABA24F}" type="slidenum">
              <a:rPr lang="es-ES"/>
              <a:pPr>
                <a:defRPr/>
              </a:pPr>
              <a:t>‹Nº›</a:t>
            </a:fld>
            <a:endParaRPr lang="es-E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5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9A001C4C-C123-42D5-A095-77D15EC1A86C}"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32876DD8-504F-4CB1-9AC0-4404FCBF6BF5}"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apositiva de título">
    <p:spTree>
      <p:nvGrpSpPr>
        <p:cNvPr id="1" name=""/>
        <p:cNvGrpSpPr/>
        <p:nvPr/>
      </p:nvGrpSpPr>
      <p:grpSpPr>
        <a:xfrm>
          <a:off x="0" y="0"/>
          <a:ext cx="0" cy="0"/>
          <a:chOff x="0" y="0"/>
          <a:chExt cx="0" cy="0"/>
        </a:xfrm>
      </p:grpSpPr>
      <p:sp>
        <p:nvSpPr>
          <p:cNvPr id="16" name="15 Rectángulo"/>
          <p:cNvSpPr/>
          <p:nvPr userDrawn="1"/>
        </p:nvSpPr>
        <p:spPr>
          <a:xfrm>
            <a:off x="2483768" y="0"/>
            <a:ext cx="6675212" cy="6885384"/>
          </a:xfrm>
          <a:prstGeom prst="rect">
            <a:avLst/>
          </a:prstGeom>
          <a:solidFill>
            <a:srgbClr val="7A3E48"/>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p>
        </p:txBody>
      </p:sp>
      <p:sp>
        <p:nvSpPr>
          <p:cNvPr id="4" name="3 Marcador de fecha"/>
          <p:cNvSpPr>
            <a:spLocks noGrp="1"/>
          </p:cNvSpPr>
          <p:nvPr>
            <p:ph type="dt" sz="half" idx="10"/>
          </p:nvPr>
        </p:nvSpPr>
        <p:spPr/>
        <p:txBody>
          <a:bodyPr/>
          <a:lstStyle/>
          <a:p>
            <a:fld id="{A1997373-08C6-4FDA-8082-A94172E44FB5}" type="datetime1">
              <a:rPr lang="es-ES" smtClean="0"/>
              <a:pPr/>
              <a:t>27/09/2014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pic>
        <p:nvPicPr>
          <p:cNvPr id="11" name="10 Imagen" descr="MH White 640 x 220.png"/>
          <p:cNvPicPr>
            <a:picLocks noChangeAspect="1"/>
          </p:cNvPicPr>
          <p:nvPr userDrawn="1"/>
        </p:nvPicPr>
        <p:blipFill>
          <a:blip r:embed="rId2" cstate="screen"/>
          <a:stretch>
            <a:fillRect/>
          </a:stretch>
        </p:blipFill>
        <p:spPr>
          <a:xfrm>
            <a:off x="2915816" y="5856490"/>
            <a:ext cx="1777569" cy="611039"/>
          </a:xfrm>
          <a:prstGeom prst="rect">
            <a:avLst/>
          </a:prstGeom>
        </p:spPr>
      </p:pic>
      <p:pic>
        <p:nvPicPr>
          <p:cNvPr id="12" name="11 Imagen" descr="Marca Gobierno White 640 x 213.png"/>
          <p:cNvPicPr>
            <a:picLocks noChangeAspect="1"/>
          </p:cNvPicPr>
          <p:nvPr userDrawn="1"/>
        </p:nvPicPr>
        <p:blipFill>
          <a:blip r:embed="rId3" cstate="screen"/>
          <a:stretch>
            <a:fillRect/>
          </a:stretch>
        </p:blipFill>
        <p:spPr>
          <a:xfrm>
            <a:off x="6948264" y="5661248"/>
            <a:ext cx="1944216" cy="647060"/>
          </a:xfrm>
          <a:prstGeom prst="rect">
            <a:avLst/>
          </a:prstGeom>
        </p:spPr>
      </p:pic>
      <p:sp>
        <p:nvSpPr>
          <p:cNvPr id="10" name="9 Pentágono"/>
          <p:cNvSpPr/>
          <p:nvPr userDrawn="1"/>
        </p:nvSpPr>
        <p:spPr>
          <a:xfrm>
            <a:off x="-10391" y="0"/>
            <a:ext cx="3286247" cy="6858000"/>
          </a:xfrm>
          <a:prstGeom prst="homePlate">
            <a:avLst>
              <a:gd name="adj" fmla="val 23214"/>
            </a:avLst>
          </a:prstGeom>
          <a:blipFill>
            <a:blip r:embed="rId4" cstate="screen"/>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Tree>
    <p:extLst>
      <p:ext uri="{BB962C8B-B14F-4D97-AF65-F5344CB8AC3E}">
        <p14:creationId xmlns:p14="http://schemas.microsoft.com/office/powerpoint/2010/main" val="8340578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6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E67995CA-C22A-443A-A016-F1DCFCDFF923}"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BE7E5A30-822A-4C35-96D8-5CA608AF8B0D}" type="slidenum">
              <a:rPr lang="es-ES"/>
              <a:pPr>
                <a:defRPr/>
              </a:pPr>
              <a:t>‹Nº›</a:t>
            </a:fld>
            <a:endParaRPr lang="es-E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7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7CA06F12-571E-4DE7-9297-93B50BA9B23F}"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F36C2333-ED22-46D7-841B-3B61EC9947EC}" type="slidenum">
              <a:rPr lang="es-ES"/>
              <a:pPr>
                <a:defRPr/>
              </a:pPr>
              <a:t>‹Nº›</a:t>
            </a:fld>
            <a:endParaRPr lang="es-E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8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6BE3E433-9C75-4A0C-A7CB-AA50AB31C650}"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1AC41A5F-EE14-431B-927C-5DE7F782877C}" type="slidenum">
              <a:rPr lang="es-ES"/>
              <a:pPr>
                <a:defRPr/>
              </a:pPr>
              <a:t>‹Nº›</a:t>
            </a:fld>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9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541044B2-FA62-4B7D-9492-FF9EB7E1A991}"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845791B3-1296-4BA8-90D0-ABC2F980B6EA}" type="slidenum">
              <a:rPr lang="es-ES"/>
              <a:pPr>
                <a:defRPr/>
              </a:pPr>
              <a:t>‹Nº›</a:t>
            </a:fld>
            <a:endParaRPr lang="es-E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0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8806F3A6-52FE-4476-A32C-F3E9B5A60ABA}"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1B9C16ED-FE6A-4163-942F-537061BAA323}" type="slidenum">
              <a:rPr lang="es-ES"/>
              <a:pPr>
                <a:defRPr/>
              </a:pPr>
              <a:t>‹Nº›</a:t>
            </a:fld>
            <a:endParaRPr lang="es-E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1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389A6595-D67D-4E0F-A97D-25EFBDEE0FEE}"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D22C18A8-E3AB-472A-B513-B8CF9D41BA19}" type="slidenum">
              <a:rPr lang="es-ES"/>
              <a:pPr>
                <a:defRPr/>
              </a:pPr>
              <a:t>‹Nº›</a:t>
            </a:fld>
            <a:endParaRPr lang="es-E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2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43107790-4605-43BA-BDD0-A760418291DD}"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873E563D-6234-497D-97A7-2CC5ED5A3EAF}" type="slidenum">
              <a:rPr lang="es-ES"/>
              <a:pPr>
                <a:defRPr/>
              </a:pPr>
              <a:t>‹Nº›</a:t>
            </a:fld>
            <a:endParaRPr lang="es-E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3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D1DCCEA4-94CB-49B9-ACB9-C279EF7C4F39}"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560429DA-F29C-4E44-8848-AAE7C93D32C2}" type="slidenum">
              <a:rPr lang="es-ES"/>
              <a:pPr>
                <a:defRPr/>
              </a:pPr>
              <a:t>‹Nº›</a:t>
            </a:fld>
            <a:endParaRPr lang="es-E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4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D3F056E4-CB74-4754-A4B3-91EF7E020D94}"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51526A62-EB88-4D92-8B30-CA2528395C29}" type="slidenum">
              <a:rPr lang="es-ES"/>
              <a:pPr>
                <a:defRPr/>
              </a:pPr>
              <a:t>‹Nº›</a:t>
            </a:fld>
            <a:endParaRPr lang="es-E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5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C1074082-F9EB-4230-9DC0-CC39A4D0E373}"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5F6B8255-8EF6-49C7-AE85-1846195B035F}"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285750" y="71438"/>
          <a:ext cx="8572561" cy="500066"/>
        </p:xfrm>
        <a:graphic>
          <a:graphicData uri="http://schemas.openxmlformats.org/drawingml/2006/table">
            <a:tbl>
              <a:tblPr firstRow="1" bandRow="1">
                <a:tableStyleId>{5C22544A-7EE6-4342-B048-85BDC9FD1C3A}</a:tableStyleId>
              </a:tblPr>
              <a:tblGrid>
                <a:gridCol w="7858180"/>
                <a:gridCol w="142876"/>
                <a:gridCol w="571505"/>
              </a:tblGrid>
              <a:tr h="500066">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7D9CB"/>
                    </a:solidFill>
                  </a:tcPr>
                </a:tc>
                <a:tc>
                  <a:txBody>
                    <a:bodyPr/>
                    <a:lstStyle/>
                    <a:p>
                      <a:endParaRPr lang="es-ES" sz="1000" dirty="0"/>
                    </a:p>
                  </a:txBody>
                  <a:tcPr marL="36000" marR="3600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CE006F"/>
                    </a:solidFill>
                  </a:tcPr>
                </a:tc>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168B3"/>
                    </a:solidFill>
                  </a:tcPr>
                </a:tc>
              </a:tr>
            </a:tbl>
          </a:graphicData>
        </a:graphic>
      </p:graphicFrame>
      <p:sp>
        <p:nvSpPr>
          <p:cNvPr id="2" name="1 Título"/>
          <p:cNvSpPr>
            <a:spLocks noGrp="1"/>
          </p:cNvSpPr>
          <p:nvPr>
            <p:ph type="title"/>
          </p:nvPr>
        </p:nvSpPr>
        <p:spPr>
          <a:xfrm>
            <a:off x="457200" y="714356"/>
            <a:ext cx="8229600" cy="703282"/>
          </a:xfrm>
        </p:spPr>
        <p:txBody>
          <a:bodyPr>
            <a:noAutofit/>
          </a:bodyPr>
          <a:lstStyle>
            <a:lvl1pPr>
              <a:defRPr sz="3600" b="1">
                <a:solidFill>
                  <a:schemeClr val="accent1">
                    <a:lumMod val="75000"/>
                  </a:schemeClr>
                </a:solidFill>
              </a:defRPr>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214282" y="1600200"/>
            <a:ext cx="8643998" cy="4525963"/>
          </a:xfrm>
        </p:spPr>
        <p:txBody>
          <a:bodyPr/>
          <a:lstStyle>
            <a:lvl1pPr>
              <a:buClr>
                <a:srgbClr val="CE006F"/>
              </a:buClr>
              <a:buSzPct val="110000"/>
              <a:buFont typeface="Wingdings" pitchFamily="2" charset="2"/>
              <a:buChar char="§"/>
              <a:defRPr>
                <a:solidFill>
                  <a:schemeClr val="tx2">
                    <a:lumMod val="50000"/>
                  </a:schemeClr>
                </a:solidFill>
              </a:defRPr>
            </a:lvl1pPr>
            <a:lvl2pPr>
              <a:buClr>
                <a:srgbClr val="0168B3"/>
              </a:buClr>
              <a:buFont typeface="Wingdings" pitchFamily="2" charset="2"/>
              <a:buChar char="§"/>
              <a:defRPr>
                <a:solidFill>
                  <a:schemeClr val="tx2">
                    <a:lumMod val="50000"/>
                  </a:schemeClr>
                </a:solidFill>
              </a:defRPr>
            </a:lvl2pPr>
            <a:lvl3pPr>
              <a:buClr>
                <a:srgbClr val="0168B3"/>
              </a:buClr>
              <a:buSzPct val="110000"/>
              <a:defRPr>
                <a:solidFill>
                  <a:schemeClr val="tx2">
                    <a:lumMod val="50000"/>
                  </a:schemeClr>
                </a:solidFill>
              </a:defRPr>
            </a:lvl3pPr>
            <a:lvl4pPr>
              <a:buClr>
                <a:srgbClr val="CE006F"/>
              </a:buClr>
              <a:buFont typeface="Arial" pitchFamily="34" charset="0"/>
              <a:buChar char="•"/>
              <a:defRPr>
                <a:solidFill>
                  <a:schemeClr val="tx2">
                    <a:lumMod val="50000"/>
                  </a:schemeClr>
                </a:solidFill>
              </a:defRPr>
            </a:lvl4pPr>
            <a:lvl5pPr>
              <a:buClr>
                <a:srgbClr val="0168B3"/>
              </a:buClr>
              <a:defRPr>
                <a:solidFill>
                  <a:schemeClr val="tx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3 Marcador de fecha"/>
          <p:cNvSpPr>
            <a:spLocks noGrp="1"/>
          </p:cNvSpPr>
          <p:nvPr>
            <p:ph type="dt" sz="half" idx="10"/>
          </p:nvPr>
        </p:nvSpPr>
        <p:spPr/>
        <p:txBody>
          <a:bodyPr/>
          <a:lstStyle>
            <a:lvl1pPr>
              <a:defRPr/>
            </a:lvl1pPr>
          </a:lstStyle>
          <a:p>
            <a:pPr>
              <a:defRPr/>
            </a:pPr>
            <a:fld id="{315195F8-EE4C-4125-91CC-7A32DCEEF0BE}" type="datetime1">
              <a:rPr lang="es-ES"/>
              <a:pPr>
                <a:defRPr/>
              </a:pPr>
              <a:t>27/09/2014</a:t>
            </a:fld>
            <a:endParaRPr lang="es-ES"/>
          </a:p>
        </p:txBody>
      </p:sp>
      <p:sp>
        <p:nvSpPr>
          <p:cNvPr id="7" name="4 Marcador de pie de página"/>
          <p:cNvSpPr>
            <a:spLocks noGrp="1"/>
          </p:cNvSpPr>
          <p:nvPr>
            <p:ph type="ftr" sz="quarter" idx="11"/>
          </p:nvPr>
        </p:nvSpPr>
        <p:spPr/>
        <p:txBody>
          <a:bodyPr/>
          <a:lstStyle>
            <a:lvl1pPr>
              <a:defRPr/>
            </a:lvl1pPr>
          </a:lstStyle>
          <a:p>
            <a:pPr>
              <a:defRPr/>
            </a:pPr>
            <a:endParaRPr lang="es-ES"/>
          </a:p>
        </p:txBody>
      </p:sp>
      <p:sp>
        <p:nvSpPr>
          <p:cNvPr id="8" name="5 Marcador de número de diapositiva"/>
          <p:cNvSpPr>
            <a:spLocks noGrp="1"/>
          </p:cNvSpPr>
          <p:nvPr>
            <p:ph type="sldNum" sz="quarter" idx="12"/>
          </p:nvPr>
        </p:nvSpPr>
        <p:spPr>
          <a:xfrm>
            <a:off x="7715250" y="142875"/>
            <a:ext cx="1133475" cy="365125"/>
          </a:xfrm>
        </p:spPr>
        <p:txBody>
          <a:bodyPr/>
          <a:lstStyle>
            <a:lvl1pPr>
              <a:defRPr sz="1600" b="1" smtClean="0">
                <a:solidFill>
                  <a:schemeClr val="bg1"/>
                </a:solidFill>
              </a:defRPr>
            </a:lvl1pPr>
          </a:lstStyle>
          <a:p>
            <a:pPr>
              <a:defRPr/>
            </a:pPr>
            <a:fld id="{E2313AA8-8BFF-4451-9847-B763C1C17E1A}" type="slidenum">
              <a:rPr lang="es-ES"/>
              <a:pPr>
                <a:defRPr/>
              </a:pPr>
              <a:t>‹Nº›</a:t>
            </a:fld>
            <a:endParaRPr lang="es-E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6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0E8BED5B-71A7-4972-A302-5B1C7D6C6C6A}"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A371E003-36AE-48B4-B908-E0714A8C796A}" type="slidenum">
              <a:rPr lang="es-ES"/>
              <a:pPr>
                <a:defRPr/>
              </a:pPr>
              <a:t>‹Nº›</a:t>
            </a:fld>
            <a:endParaRPr lang="es-E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7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8DABA2D7-7B5E-4DEB-9266-A704EF13716E}"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634F0BA7-6114-4A7C-A414-7C92C5FD553C}" type="slidenum">
              <a:rPr lang="es-ES"/>
              <a:pPr>
                <a:defRPr/>
              </a:pPr>
              <a:t>‹Nº›</a:t>
            </a:fld>
            <a:endParaRPr lang="es-E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28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FF7C9A78-84BD-4840-84A9-9400CAC762F7}"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8B2C422B-66AD-4C8F-AB98-B7B46511CE8E}" type="slidenum">
              <a:rPr lang="es-ES"/>
              <a:pPr>
                <a:defRPr/>
              </a:pPr>
              <a:t>‹Nº›</a:t>
            </a:fld>
            <a:endParaRPr lang="es-E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29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0D393020-DAE1-47DC-AB20-B7A5EEC14831}"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4EE9FD0C-8506-497C-934E-8033273A9EFD}" type="slidenum">
              <a:rPr lang="es-ES"/>
              <a:pPr>
                <a:defRPr/>
              </a:pPr>
              <a:t>‹Nº›</a:t>
            </a:fld>
            <a:endParaRPr lang="es-E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0_En blanco">
    <p:spTree>
      <p:nvGrpSpPr>
        <p:cNvPr id="1" name=""/>
        <p:cNvGrpSpPr/>
        <p:nvPr/>
      </p:nvGrpSpPr>
      <p:grpSpPr>
        <a:xfrm>
          <a:off x="0" y="0"/>
          <a:ext cx="0" cy="0"/>
          <a:chOff x="0" y="0"/>
          <a:chExt cx="0" cy="0"/>
        </a:xfrm>
      </p:grpSpPr>
      <p:sp>
        <p:nvSpPr>
          <p:cNvPr id="5" name="2 Marcador de contenido"/>
          <p:cNvSpPr>
            <a:spLocks noGrp="1"/>
          </p:cNvSpPr>
          <p:nvPr>
            <p:ph idx="1"/>
          </p:nvPr>
        </p:nvSpPr>
        <p:spPr>
          <a:xfrm>
            <a:off x="457200" y="1600200"/>
            <a:ext cx="8229600" cy="4525963"/>
          </a:xfrm>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4" name="Rectangle 4"/>
          <p:cNvSpPr>
            <a:spLocks noGrp="1" noChangeArrowheads="1"/>
          </p:cNvSpPr>
          <p:nvPr>
            <p:ph type="dt" sz="half" idx="10"/>
          </p:nvPr>
        </p:nvSpPr>
        <p:spPr/>
        <p:txBody>
          <a:bodyPr/>
          <a:lstStyle>
            <a:lvl1pPr>
              <a:defRPr smtClean="0"/>
            </a:lvl1pPr>
          </a:lstStyle>
          <a:p>
            <a:pPr>
              <a:defRPr/>
            </a:pPr>
            <a:fld id="{83CA1E32-665B-466C-BCA6-FB1132320A91}" type="datetime1">
              <a:rPr lang="es-ES"/>
              <a:pPr>
                <a:defRPr/>
              </a:pPr>
              <a:t>27/09/2014</a:t>
            </a:fld>
            <a:endParaRPr lang="es-ES"/>
          </a:p>
        </p:txBody>
      </p:sp>
      <p:sp>
        <p:nvSpPr>
          <p:cNvPr id="7" name="Rectangle 5"/>
          <p:cNvSpPr>
            <a:spLocks noGrp="1" noChangeArrowheads="1"/>
          </p:cNvSpPr>
          <p:nvPr>
            <p:ph type="ftr" sz="quarter" idx="11"/>
          </p:nvPr>
        </p:nvSpPr>
        <p:spPr/>
        <p:txBody>
          <a:bodyPr/>
          <a:lstStyle>
            <a:lvl1pPr>
              <a:defRPr/>
            </a:lvl1pPr>
          </a:lstStyle>
          <a:p>
            <a:pPr>
              <a:defRPr/>
            </a:pPr>
            <a:endParaRPr lang="es-ES"/>
          </a:p>
        </p:txBody>
      </p:sp>
      <p:sp>
        <p:nvSpPr>
          <p:cNvPr id="8" name="Rectangle 6"/>
          <p:cNvSpPr>
            <a:spLocks noGrp="1" noChangeArrowheads="1"/>
          </p:cNvSpPr>
          <p:nvPr>
            <p:ph type="sldNum" sz="quarter" idx="12"/>
          </p:nvPr>
        </p:nvSpPr>
        <p:spPr/>
        <p:txBody>
          <a:bodyPr/>
          <a:lstStyle>
            <a:lvl1pPr>
              <a:defRPr smtClean="0">
                <a:solidFill>
                  <a:schemeClr val="accent2">
                    <a:lumMod val="50000"/>
                  </a:schemeClr>
                </a:solidFill>
              </a:defRPr>
            </a:lvl1pPr>
          </a:lstStyle>
          <a:p>
            <a:pPr>
              <a:defRPr/>
            </a:pPr>
            <a:fld id="{8D4A217E-B36A-474F-991C-343B9B4724A4}"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285750" y="71438"/>
          <a:ext cx="8572561" cy="500066"/>
        </p:xfrm>
        <a:graphic>
          <a:graphicData uri="http://schemas.openxmlformats.org/drawingml/2006/table">
            <a:tbl>
              <a:tblPr firstRow="1" bandRow="1">
                <a:tableStyleId>{5C22544A-7EE6-4342-B048-85BDC9FD1C3A}</a:tableStyleId>
              </a:tblPr>
              <a:tblGrid>
                <a:gridCol w="7858180"/>
                <a:gridCol w="142876"/>
                <a:gridCol w="571505"/>
              </a:tblGrid>
              <a:tr h="500066">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7D9CB"/>
                    </a:solidFill>
                  </a:tcPr>
                </a:tc>
                <a:tc>
                  <a:txBody>
                    <a:bodyPr/>
                    <a:lstStyle/>
                    <a:p>
                      <a:endParaRPr lang="es-ES" sz="1000" dirty="0"/>
                    </a:p>
                  </a:txBody>
                  <a:tcPr marL="36000" marR="3600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CE006F"/>
                    </a:solidFill>
                  </a:tcPr>
                </a:tc>
                <a:tc>
                  <a:txBody>
                    <a:bodyPr/>
                    <a:lstStyle/>
                    <a:p>
                      <a:endParaRPr lang="es-E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168B3"/>
                    </a:solidFill>
                  </a:tcPr>
                </a:tc>
              </a:tr>
            </a:tbl>
          </a:graphicData>
        </a:graphic>
      </p:graphicFrame>
      <p:sp>
        <p:nvSpPr>
          <p:cNvPr id="5" name="4 CuadroTexto"/>
          <p:cNvSpPr txBox="1"/>
          <p:nvPr userDrawn="1"/>
        </p:nvSpPr>
        <p:spPr>
          <a:xfrm>
            <a:off x="293688" y="142875"/>
            <a:ext cx="1857375" cy="338138"/>
          </a:xfrm>
          <a:prstGeom prst="rect">
            <a:avLst/>
          </a:prstGeom>
          <a:noFill/>
        </p:spPr>
        <p:txBody>
          <a:bodyPr>
            <a:spAutoFit/>
          </a:bodyPr>
          <a:lstStyle/>
          <a:p>
            <a:pPr fontAlgn="auto">
              <a:spcBef>
                <a:spcPts val="0"/>
              </a:spcBef>
              <a:spcAft>
                <a:spcPts val="0"/>
              </a:spcAft>
              <a:defRPr/>
            </a:pPr>
            <a:r>
              <a:rPr lang="es-ES" sz="1600" b="1" dirty="0">
                <a:solidFill>
                  <a:schemeClr val="accent1">
                    <a:lumMod val="50000"/>
                  </a:schemeClr>
                </a:solidFill>
                <a:effectLst>
                  <a:outerShdw blurRad="38100" dist="38100" dir="2700000" algn="tl">
                    <a:srgbClr val="000000">
                      <a:alpha val="43137"/>
                    </a:srgbClr>
                  </a:outerShdw>
                </a:effectLst>
                <a:latin typeface="+mn-lt"/>
              </a:rPr>
              <a:t>PEES 2008/2013</a:t>
            </a:r>
          </a:p>
        </p:txBody>
      </p:sp>
      <p:sp>
        <p:nvSpPr>
          <p:cNvPr id="2" name="1 Título"/>
          <p:cNvSpPr>
            <a:spLocks noGrp="1"/>
          </p:cNvSpPr>
          <p:nvPr>
            <p:ph type="title"/>
          </p:nvPr>
        </p:nvSpPr>
        <p:spPr>
          <a:xfrm>
            <a:off x="457200" y="714356"/>
            <a:ext cx="8229600" cy="703282"/>
          </a:xfrm>
        </p:spPr>
        <p:txBody>
          <a:bodyPr>
            <a:noAutofit/>
          </a:bodyPr>
          <a:lstStyle>
            <a:lvl1pPr>
              <a:defRPr sz="3600" b="1">
                <a:solidFill>
                  <a:schemeClr val="accent1">
                    <a:lumMod val="75000"/>
                  </a:schemeClr>
                </a:solidFill>
              </a:defRPr>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214282" y="1600200"/>
            <a:ext cx="8643998" cy="4525963"/>
          </a:xfrm>
        </p:spPr>
        <p:txBody>
          <a:bodyPr/>
          <a:lstStyle>
            <a:lvl1pPr>
              <a:buClr>
                <a:srgbClr val="CE006F"/>
              </a:buClr>
              <a:buSzPct val="110000"/>
              <a:buFont typeface="Wingdings" pitchFamily="2" charset="2"/>
              <a:buChar char="§"/>
              <a:defRPr>
                <a:solidFill>
                  <a:schemeClr val="tx2">
                    <a:lumMod val="50000"/>
                  </a:schemeClr>
                </a:solidFill>
              </a:defRPr>
            </a:lvl1pPr>
            <a:lvl2pPr>
              <a:buClr>
                <a:srgbClr val="0168B3"/>
              </a:buClr>
              <a:buFont typeface="Wingdings" pitchFamily="2" charset="2"/>
              <a:buChar char="§"/>
              <a:defRPr>
                <a:solidFill>
                  <a:schemeClr val="tx2">
                    <a:lumMod val="50000"/>
                  </a:schemeClr>
                </a:solidFill>
              </a:defRPr>
            </a:lvl2pPr>
            <a:lvl3pPr>
              <a:buClr>
                <a:srgbClr val="0168B3"/>
              </a:buClr>
              <a:buSzPct val="110000"/>
              <a:defRPr>
                <a:solidFill>
                  <a:schemeClr val="tx2">
                    <a:lumMod val="50000"/>
                  </a:schemeClr>
                </a:solidFill>
              </a:defRPr>
            </a:lvl3pPr>
            <a:lvl4pPr>
              <a:buClr>
                <a:srgbClr val="CE006F"/>
              </a:buClr>
              <a:buFont typeface="Arial" pitchFamily="34" charset="0"/>
              <a:buChar char="•"/>
              <a:defRPr>
                <a:solidFill>
                  <a:schemeClr val="tx2">
                    <a:lumMod val="50000"/>
                  </a:schemeClr>
                </a:solidFill>
              </a:defRPr>
            </a:lvl4pPr>
            <a:lvl5pPr>
              <a:buClr>
                <a:srgbClr val="0168B3"/>
              </a:buClr>
              <a:defRPr>
                <a:solidFill>
                  <a:schemeClr val="tx2">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3 Marcador de fecha"/>
          <p:cNvSpPr>
            <a:spLocks noGrp="1"/>
          </p:cNvSpPr>
          <p:nvPr>
            <p:ph type="dt" sz="half" idx="10"/>
          </p:nvPr>
        </p:nvSpPr>
        <p:spPr/>
        <p:txBody>
          <a:bodyPr/>
          <a:lstStyle>
            <a:lvl1pPr>
              <a:defRPr/>
            </a:lvl1pPr>
          </a:lstStyle>
          <a:p>
            <a:pPr>
              <a:defRPr/>
            </a:pPr>
            <a:fld id="{315195F8-EE4C-4125-91CC-7A32DCEEF0BE}" type="datetime1">
              <a:rPr lang="es-ES"/>
              <a:pPr>
                <a:defRPr/>
              </a:pPr>
              <a:t>27/09/2014</a:t>
            </a:fld>
            <a:endParaRPr lang="es-ES"/>
          </a:p>
        </p:txBody>
      </p:sp>
      <p:sp>
        <p:nvSpPr>
          <p:cNvPr id="7" name="4 Marcador de pie de página"/>
          <p:cNvSpPr>
            <a:spLocks noGrp="1"/>
          </p:cNvSpPr>
          <p:nvPr>
            <p:ph type="ftr" sz="quarter" idx="11"/>
          </p:nvPr>
        </p:nvSpPr>
        <p:spPr/>
        <p:txBody>
          <a:bodyPr/>
          <a:lstStyle>
            <a:lvl1pPr>
              <a:defRPr/>
            </a:lvl1pPr>
          </a:lstStyle>
          <a:p>
            <a:pPr>
              <a:defRPr/>
            </a:pPr>
            <a:endParaRPr lang="es-ES"/>
          </a:p>
        </p:txBody>
      </p:sp>
      <p:sp>
        <p:nvSpPr>
          <p:cNvPr id="8" name="5 Marcador de número de diapositiva"/>
          <p:cNvSpPr>
            <a:spLocks noGrp="1"/>
          </p:cNvSpPr>
          <p:nvPr>
            <p:ph type="sldNum" sz="quarter" idx="12"/>
          </p:nvPr>
        </p:nvSpPr>
        <p:spPr>
          <a:xfrm>
            <a:off x="7715250" y="142875"/>
            <a:ext cx="1133475" cy="365125"/>
          </a:xfrm>
        </p:spPr>
        <p:txBody>
          <a:bodyPr/>
          <a:lstStyle>
            <a:lvl1pPr>
              <a:defRPr sz="1600" b="1" smtClean="0">
                <a:solidFill>
                  <a:schemeClr val="bg1"/>
                </a:solidFill>
              </a:defRPr>
            </a:lvl1pPr>
          </a:lstStyle>
          <a:p>
            <a:pPr>
              <a:defRPr/>
            </a:pPr>
            <a:fld id="{E2313AA8-8BFF-4451-9847-B763C1C17E1A}" type="slidenum">
              <a:rPr lang="es-ES"/>
              <a:pPr>
                <a:defRPr/>
              </a:pPr>
              <a:t>‹Nº›</a:t>
            </a:fld>
            <a:endParaRPr lang="es-ES"/>
          </a:p>
        </p:txBody>
      </p:sp>
      <p:sp>
        <p:nvSpPr>
          <p:cNvPr id="10" name="9 CuadroTexto"/>
          <p:cNvSpPr txBox="1"/>
          <p:nvPr userDrawn="1"/>
        </p:nvSpPr>
        <p:spPr>
          <a:xfrm>
            <a:off x="2143108" y="142852"/>
            <a:ext cx="5214974" cy="338554"/>
          </a:xfrm>
          <a:prstGeom prst="rect">
            <a:avLst/>
          </a:prstGeom>
          <a:noFill/>
        </p:spPr>
        <p:txBody>
          <a:bodyPr wrap="square" rtlCol="0">
            <a:spAutoFit/>
          </a:bodyPr>
          <a:lstStyle/>
          <a:p>
            <a:pPr algn="ctr" rtl="0" fontAlgn="auto">
              <a:spcBef>
                <a:spcPts val="0"/>
              </a:spcBef>
              <a:spcAft>
                <a:spcPts val="0"/>
              </a:spcAft>
              <a:defRPr/>
            </a:pPr>
            <a:r>
              <a:rPr lang="es-ES" sz="1600" b="1" kern="1200" dirty="0" smtClean="0">
                <a:solidFill>
                  <a:schemeClr val="accent1">
                    <a:lumMod val="50000"/>
                  </a:schemeClr>
                </a:solidFill>
                <a:effectLst>
                  <a:outerShdw blurRad="38100" dist="38100" dir="2700000" algn="tl">
                    <a:srgbClr val="000000">
                      <a:alpha val="43137"/>
                    </a:srgbClr>
                  </a:outerShdw>
                </a:effectLst>
                <a:latin typeface="+mn-lt"/>
                <a:ea typeface="+mn-ea"/>
                <a:cs typeface="+mn-cs"/>
              </a:rPr>
              <a:t>Primer Trimestre 2012</a:t>
            </a:r>
            <a:endParaRPr lang="es-ES" sz="1600" b="1" kern="1200" dirty="0">
              <a:solidFill>
                <a:schemeClr val="accent1">
                  <a:lumMod val="50000"/>
                </a:schemeClr>
              </a:solidFill>
              <a:effectLst>
                <a:outerShdw blurRad="38100" dist="38100" dir="2700000" algn="tl">
                  <a:srgbClr val="000000">
                    <a:alpha val="43137"/>
                  </a:srgbClr>
                </a:outerShdw>
              </a:effectLst>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50BFD3F4-3FF2-4A33-968F-3CBFFFD02AAA}" type="datetime1">
              <a:rPr lang="es-ES"/>
              <a:pPr>
                <a:defRPr/>
              </a:pPr>
              <a:t>27/09/2014</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C222B28-9E62-40C7-9AD9-91BC45EF1CA1}"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8ED17FAD-DC5C-4D15-ABCF-3A60D9CFA1C1}" type="datetime1">
              <a:rPr lang="es-ES"/>
              <a:pPr>
                <a:defRPr/>
              </a:pPr>
              <a:t>27/09/2014</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BC2C70D-DB8A-4B4F-8BD4-F97C108D0FD7}"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5B53715B-95C6-4555-83D3-27E6312FBA24}" type="datetime1">
              <a:rPr lang="es-ES"/>
              <a:pPr>
                <a:defRPr/>
              </a:pPr>
              <a:t>27/09/2014</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E256258B-64AC-4B3B-B8F7-6AD8CB7F6E60}"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lvl1pPr>
              <a:defRPr/>
            </a:lvl1pPr>
          </a:lstStyle>
          <a:p>
            <a:pPr>
              <a:defRPr/>
            </a:pPr>
            <a:fld id="{B6B5777F-10D0-4FC5-970D-CC6389BC9E6F}" type="slidenum">
              <a:rPr lang="es-ES"/>
              <a:pPr>
                <a:defRPr/>
              </a:pPr>
              <a:t>‹Nº›</a:t>
            </a:fld>
            <a:endParaRPr lang="es-ES"/>
          </a:p>
        </p:txBody>
      </p:sp>
      <p:pic>
        <p:nvPicPr>
          <p:cNvPr id="6" name="5 Imagen" descr="mh nuevo.png"/>
          <p:cNvPicPr>
            <a:picLocks noChangeAspect="1"/>
          </p:cNvPicPr>
          <p:nvPr userDrawn="1"/>
        </p:nvPicPr>
        <p:blipFill>
          <a:blip r:embed="rId2"/>
          <a:srcRect/>
          <a:stretch>
            <a:fillRect/>
          </a:stretch>
        </p:blipFill>
        <p:spPr bwMode="auto">
          <a:xfrm>
            <a:off x="7152914" y="206249"/>
            <a:ext cx="1955590" cy="554570"/>
          </a:xfrm>
          <a:prstGeom prst="rect">
            <a:avLst/>
          </a:prstGeom>
          <a:noFill/>
          <a:ln w="9525">
            <a:noFill/>
            <a:miter lim="800000"/>
            <a:headEnd/>
            <a:tailEnd/>
          </a:ln>
        </p:spPr>
      </p:pic>
      <p:pic>
        <p:nvPicPr>
          <p:cNvPr id="7" name="6 Imagen" descr="MARCA GOBIERNO 800 x 280.png"/>
          <p:cNvPicPr>
            <a:picLocks noChangeAspect="1"/>
          </p:cNvPicPr>
          <p:nvPr userDrawn="1"/>
        </p:nvPicPr>
        <p:blipFill>
          <a:blip r:embed="rId3"/>
          <a:srcRect/>
          <a:stretch>
            <a:fillRect/>
          </a:stretch>
        </p:blipFill>
        <p:spPr bwMode="auto">
          <a:xfrm>
            <a:off x="35496" y="44624"/>
            <a:ext cx="1960378" cy="716194"/>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9695889-3995-43F2-B7F0-46AAB1D8F89F}" type="datetime1">
              <a:rPr lang="es-ES"/>
              <a:pPr>
                <a:defRPr/>
              </a:pPr>
              <a:t>27/09/2014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4981D8E-F97B-463F-8274-13FD0292209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731" r:id="rId1"/>
    <p:sldLayoutId id="2147483764" r:id="rId2"/>
    <p:sldLayoutId id="2147483766" r:id="rId3"/>
    <p:sldLayoutId id="2147483732" r:id="rId4"/>
    <p:sldLayoutId id="2147483765" r:id="rId5"/>
    <p:sldLayoutId id="2147483723" r:id="rId6"/>
    <p:sldLayoutId id="2147483724" r:id="rId7"/>
    <p:sldLayoutId id="2147483725" r:id="rId8"/>
    <p:sldLayoutId id="2147483726" r:id="rId9"/>
    <p:sldLayoutId id="2147483733" r:id="rId10"/>
    <p:sldLayoutId id="2147483727" r:id="rId11"/>
    <p:sldLayoutId id="2147483728" r:id="rId12"/>
    <p:sldLayoutId id="2147483729" r:id="rId13"/>
    <p:sldLayoutId id="2147483730" r:id="rId14"/>
    <p:sldLayoutId id="2147483734" r:id="rId15"/>
    <p:sldLayoutId id="2147483735" r:id="rId16"/>
    <p:sldLayoutId id="2147483736" r:id="rId17"/>
    <p:sldLayoutId id="2147483737" r:id="rId18"/>
    <p:sldLayoutId id="2147483738" r:id="rId19"/>
    <p:sldLayoutId id="2147483739" r:id="rId20"/>
    <p:sldLayoutId id="2147483740" r:id="rId21"/>
    <p:sldLayoutId id="2147483741" r:id="rId22"/>
    <p:sldLayoutId id="2147483742" r:id="rId23"/>
    <p:sldLayoutId id="2147483743" r:id="rId24"/>
    <p:sldLayoutId id="2147483744" r:id="rId25"/>
    <p:sldLayoutId id="2147483745" r:id="rId26"/>
    <p:sldLayoutId id="2147483746" r:id="rId27"/>
    <p:sldLayoutId id="2147483747" r:id="rId28"/>
    <p:sldLayoutId id="2147483748" r:id="rId29"/>
    <p:sldLayoutId id="2147483749" r:id="rId30"/>
    <p:sldLayoutId id="2147483750" r:id="rId31"/>
    <p:sldLayoutId id="2147483751" r:id="rId32"/>
    <p:sldLayoutId id="2147483752" r:id="rId33"/>
    <p:sldLayoutId id="2147483753" r:id="rId34"/>
    <p:sldLayoutId id="2147483754" r:id="rId35"/>
    <p:sldLayoutId id="2147483755" r:id="rId36"/>
    <p:sldLayoutId id="2147483756" r:id="rId37"/>
    <p:sldLayoutId id="2147483757" r:id="rId38"/>
    <p:sldLayoutId id="2147483758" r:id="rId39"/>
    <p:sldLayoutId id="2147483759" r:id="rId40"/>
    <p:sldLayoutId id="2147483760" r:id="rId41"/>
    <p:sldLayoutId id="2147483761" r:id="rId42"/>
    <p:sldLayoutId id="2147483762" r:id="rId43"/>
    <p:sldLayoutId id="2147483763" r:id="rId44"/>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slide" Target="slide6.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a:t>
            </a:fld>
            <a:endParaRPr lang="es-ES" dirty="0"/>
          </a:p>
        </p:txBody>
      </p:sp>
      <p:sp>
        <p:nvSpPr>
          <p:cNvPr id="5" name="7 Título"/>
          <p:cNvSpPr>
            <a:spLocks noGrp="1"/>
          </p:cNvSpPr>
          <p:nvPr>
            <p:ph type="title" idx="4294967295"/>
          </p:nvPr>
        </p:nvSpPr>
        <p:spPr>
          <a:xfrm>
            <a:off x="1763688" y="3140968"/>
            <a:ext cx="8229600" cy="1998712"/>
          </a:xfrm>
        </p:spPr>
        <p:txBody>
          <a:bodyPr/>
          <a:lstStyle/>
          <a:p>
            <a:r>
              <a:rPr lang="es-ES" sz="4000" dirty="0" smtClean="0">
                <a:solidFill>
                  <a:schemeClr val="bg1"/>
                </a:solidFill>
              </a:rPr>
              <a:t>PARAGUAY</a:t>
            </a:r>
            <a:r>
              <a:rPr lang="es-ES" sz="2800" dirty="0" smtClean="0">
                <a:solidFill>
                  <a:schemeClr val="bg1"/>
                </a:solidFill>
              </a:rPr>
              <a:t/>
            </a:r>
            <a:br>
              <a:rPr lang="es-ES" sz="2800" dirty="0" smtClean="0">
                <a:solidFill>
                  <a:schemeClr val="bg1"/>
                </a:solidFill>
              </a:rPr>
            </a:br>
            <a:r>
              <a:rPr lang="es-ES" sz="2800" dirty="0" smtClean="0">
                <a:solidFill>
                  <a:schemeClr val="bg1"/>
                </a:solidFill>
              </a:rPr>
              <a:t>ANÁLISIS DEL SISTEMA TRIBUTARIO</a:t>
            </a:r>
            <a:br>
              <a:rPr lang="es-ES" sz="2800" dirty="0" smtClean="0">
                <a:solidFill>
                  <a:schemeClr val="bg1"/>
                </a:solidFill>
              </a:rPr>
            </a:br>
            <a:r>
              <a:rPr lang="es-ES" sz="2800" dirty="0" smtClean="0">
                <a:solidFill>
                  <a:schemeClr val="bg1"/>
                </a:solidFill>
              </a:rPr>
              <a:t> Y PERSPECTIVAS </a:t>
            </a:r>
            <a:endParaRPr lang="es-ES" sz="2800" dirty="0">
              <a:solidFill>
                <a:schemeClr val="bg1"/>
              </a:solidFill>
            </a:endParaRPr>
          </a:p>
        </p:txBody>
      </p:sp>
    </p:spTree>
    <p:extLst>
      <p:ext uri="{BB962C8B-B14F-4D97-AF65-F5344CB8AC3E}">
        <p14:creationId xmlns:p14="http://schemas.microsoft.com/office/powerpoint/2010/main" val="973668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2 Gráfico"/>
          <p:cNvGraphicFramePr>
            <a:graphicFrameLocks/>
          </p:cNvGraphicFramePr>
          <p:nvPr>
            <p:extLst>
              <p:ext uri="{D42A27DB-BD31-4B8C-83A1-F6EECF244321}">
                <p14:modId xmlns:p14="http://schemas.microsoft.com/office/powerpoint/2010/main" val="3083011473"/>
              </p:ext>
            </p:extLst>
          </p:nvPr>
        </p:nvGraphicFramePr>
        <p:xfrm>
          <a:off x="1043608" y="1802605"/>
          <a:ext cx="7344815" cy="3210571"/>
        </p:xfrm>
        <a:graphic>
          <a:graphicData uri="http://schemas.openxmlformats.org/drawingml/2006/chart">
            <c:chart xmlns:c="http://schemas.openxmlformats.org/drawingml/2006/chart" xmlns:r="http://schemas.openxmlformats.org/officeDocument/2006/relationships" r:id="rId2"/>
          </a:graphicData>
        </a:graphic>
      </p:graphicFrame>
      <p:sp>
        <p:nvSpPr>
          <p:cNvPr id="2" name="1 Título"/>
          <p:cNvSpPr>
            <a:spLocks noGrp="1"/>
          </p:cNvSpPr>
          <p:nvPr>
            <p:ph type="title" idx="4294967295"/>
          </p:nvPr>
        </p:nvSpPr>
        <p:spPr>
          <a:xfrm>
            <a:off x="0" y="714375"/>
            <a:ext cx="9108504"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Presión Tributaria Comparada</a:t>
            </a:r>
          </a:p>
        </p:txBody>
      </p:sp>
      <p:cxnSp>
        <p:nvCxnSpPr>
          <p:cNvPr id="6" name="5 Conector recto de flecha"/>
          <p:cNvCxnSpPr/>
          <p:nvPr/>
        </p:nvCxnSpPr>
        <p:spPr>
          <a:xfrm>
            <a:off x="1590734" y="3036466"/>
            <a:ext cx="674293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 name="6 Llamada rectangular"/>
          <p:cNvSpPr/>
          <p:nvPr/>
        </p:nvSpPr>
        <p:spPr>
          <a:xfrm>
            <a:off x="8204743" y="2133432"/>
            <a:ext cx="720080" cy="576064"/>
          </a:xfrm>
          <a:prstGeom prst="wedgeRectCallout">
            <a:avLst>
              <a:gd name="adj1" fmla="val -45966"/>
              <a:gd name="adj2" fmla="val 8895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1000" b="1" dirty="0" smtClean="0">
                <a:solidFill>
                  <a:schemeClr val="tx1"/>
                </a:solidFill>
              </a:rPr>
              <a:t>Promedio 17,5%</a:t>
            </a:r>
            <a:endParaRPr lang="es-ES" sz="1000" b="1" dirty="0">
              <a:solidFill>
                <a:schemeClr val="tx1"/>
              </a:solidFill>
            </a:endParaRPr>
          </a:p>
        </p:txBody>
      </p:sp>
      <p:sp>
        <p:nvSpPr>
          <p:cNvPr id="8" name="7 CuadroTexto"/>
          <p:cNvSpPr txBox="1"/>
          <p:nvPr/>
        </p:nvSpPr>
        <p:spPr>
          <a:xfrm>
            <a:off x="638015" y="5157192"/>
            <a:ext cx="8286808" cy="1612749"/>
          </a:xfrm>
          <a:prstGeom prst="rect">
            <a:avLst/>
          </a:prstGeom>
          <a:noFill/>
        </p:spPr>
        <p:txBody>
          <a:bodyPr wrap="square" rtlCol="0">
            <a:spAutoFit/>
          </a:bodyPr>
          <a:lstStyle/>
          <a:p>
            <a:pPr algn="just">
              <a:spcBef>
                <a:spcPct val="20000"/>
              </a:spcBef>
              <a:buClr>
                <a:srgbClr val="CE006F"/>
              </a:buClr>
              <a:buSzPct val="110000"/>
            </a:pPr>
            <a:r>
              <a:rPr lang="es-ES" sz="1900" dirty="0" smtClean="0">
                <a:solidFill>
                  <a:schemeClr val="tx2">
                    <a:lumMod val="50000"/>
                  </a:schemeClr>
                </a:solidFill>
                <a:latin typeface="+mn-lt"/>
              </a:rPr>
              <a:t>Paraguay está entre los países con menor presión tributaria de Latinoamérica, lo cual constituye una barrera para incrementar los niveles de inversión pública necesarias para reducir la importante brecha que en materia de infraestructura, salud, educación, etc., tiene nuestro país.</a:t>
            </a:r>
          </a:p>
          <a:p>
            <a:pPr marL="342900" indent="-342900" algn="just">
              <a:spcBef>
                <a:spcPct val="20000"/>
              </a:spcBef>
              <a:buClr>
                <a:srgbClr val="CE006F"/>
              </a:buClr>
              <a:buSzPct val="110000"/>
              <a:buFont typeface="Wingdings" pitchFamily="2" charset="2"/>
              <a:buChar char="§"/>
            </a:pPr>
            <a:endParaRPr lang="es-ES" sz="1900" dirty="0">
              <a:solidFill>
                <a:schemeClr val="tx2">
                  <a:lumMod val="50000"/>
                </a:schemeClr>
              </a:solidFill>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11</a:t>
            </a:fld>
            <a:endParaRPr lang="es-ES"/>
          </a:p>
        </p:txBody>
      </p:sp>
      <p:sp>
        <p:nvSpPr>
          <p:cNvPr id="2" name="1 Título"/>
          <p:cNvSpPr>
            <a:spLocks noGrp="1"/>
          </p:cNvSpPr>
          <p:nvPr>
            <p:ph type="title" idx="4294967295"/>
          </p:nvPr>
        </p:nvSpPr>
        <p:spPr>
          <a:xfrm>
            <a:off x="0" y="714375"/>
            <a:ext cx="91440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Regresividad del Sistema Tributario</a:t>
            </a:r>
          </a:p>
        </p:txBody>
      </p:sp>
      <p:graphicFrame>
        <p:nvGraphicFramePr>
          <p:cNvPr id="5" name="4 Tabla"/>
          <p:cNvGraphicFramePr>
            <a:graphicFrameLocks noGrp="1"/>
          </p:cNvGraphicFramePr>
          <p:nvPr>
            <p:extLst>
              <p:ext uri="{D42A27DB-BD31-4B8C-83A1-F6EECF244321}">
                <p14:modId xmlns:p14="http://schemas.microsoft.com/office/powerpoint/2010/main" val="3093860228"/>
              </p:ext>
            </p:extLst>
          </p:nvPr>
        </p:nvGraphicFramePr>
        <p:xfrm>
          <a:off x="1763686" y="1772814"/>
          <a:ext cx="5760642" cy="2808313"/>
        </p:xfrm>
        <a:graphic>
          <a:graphicData uri="http://schemas.openxmlformats.org/drawingml/2006/table">
            <a:tbl>
              <a:tblPr>
                <a:tableStyleId>{69CF1AB2-1976-4502-BF36-3FF5EA218861}</a:tableStyleId>
              </a:tblPr>
              <a:tblGrid>
                <a:gridCol w="1299393"/>
                <a:gridCol w="2208968"/>
                <a:gridCol w="2252281"/>
              </a:tblGrid>
              <a:tr h="310311">
                <a:tc>
                  <a:txBody>
                    <a:bodyPr/>
                    <a:lstStyle/>
                    <a:p>
                      <a:pPr algn="ctr" fontAlgn="b"/>
                      <a:r>
                        <a:rPr lang="es-ES" sz="1400" b="1" u="none" strike="noStrike" dirty="0">
                          <a:solidFill>
                            <a:schemeClr val="bg1"/>
                          </a:solidFill>
                          <a:effectLst/>
                        </a:rPr>
                        <a:t>Años</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a:solidFill>
                            <a:schemeClr val="bg1"/>
                          </a:solidFill>
                          <a:effectLst/>
                        </a:rPr>
                        <a:t>Impuestos Directos</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a:solidFill>
                            <a:schemeClr val="bg1"/>
                          </a:solidFill>
                          <a:effectLst/>
                        </a:rPr>
                        <a:t>Impuestos Indirectos</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r>
              <a:tr h="310311">
                <a:tc>
                  <a:txBody>
                    <a:bodyPr/>
                    <a:lstStyle/>
                    <a:p>
                      <a:pPr algn="ctr" fontAlgn="b"/>
                      <a:r>
                        <a:rPr lang="es-ES" sz="1400" u="none" strike="noStrike" dirty="0">
                          <a:effectLst/>
                        </a:rPr>
                        <a:t>2007</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19,5%</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80,5%</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u="none" strike="noStrike" dirty="0">
                          <a:effectLst/>
                        </a:rPr>
                        <a:t>2008</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19,5%</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80,5%</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u="none" strike="noStrike" dirty="0">
                          <a:effectLst/>
                        </a:rPr>
                        <a:t>2009</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a:effectLst/>
                        </a:rPr>
                        <a:t>25%</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75%</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u="none" strike="noStrike" dirty="0">
                          <a:effectLst/>
                        </a:rPr>
                        <a:t>2010</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19,4%</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80,6%</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u="none" strike="noStrike" dirty="0">
                          <a:effectLst/>
                        </a:rPr>
                        <a:t>2011</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20,5%</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smtClean="0">
                          <a:effectLst/>
                        </a:rPr>
                        <a:t>79,5%</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u="none" strike="noStrike" dirty="0">
                          <a:effectLst/>
                        </a:rPr>
                        <a:t>2012</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a:effectLst/>
                        </a:rPr>
                        <a:t>22%</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u="none" strike="noStrike" dirty="0">
                          <a:effectLst/>
                        </a:rPr>
                        <a:t>78%</a:t>
                      </a:r>
                      <a:endParaRPr lang="es-ES" sz="1400" b="0" i="0" u="none" strike="noStrike" dirty="0">
                        <a:solidFill>
                          <a:srgbClr val="000000"/>
                        </a:solidFill>
                        <a:effectLst/>
                        <a:latin typeface="Calibri"/>
                      </a:endParaRPr>
                    </a:p>
                  </a:txBody>
                  <a:tcPr marL="9525" marR="9525" marT="9525" marB="0" anchor="b">
                    <a:solidFill>
                      <a:schemeClr val="bg1"/>
                    </a:solidFill>
                  </a:tcPr>
                </a:tc>
              </a:tr>
              <a:tr h="310311">
                <a:tc>
                  <a:txBody>
                    <a:bodyPr/>
                    <a:lstStyle/>
                    <a:p>
                      <a:pPr algn="ctr" fontAlgn="b"/>
                      <a:r>
                        <a:rPr lang="es-ES" sz="1400" b="0" i="0" u="none" strike="noStrike" dirty="0" smtClean="0">
                          <a:solidFill>
                            <a:srgbClr val="000000"/>
                          </a:solidFill>
                          <a:effectLst/>
                          <a:latin typeface="Calibri"/>
                        </a:rPr>
                        <a:t>2013</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b="0" i="0" u="none" strike="noStrike" dirty="0" smtClean="0">
                          <a:solidFill>
                            <a:srgbClr val="000000"/>
                          </a:solidFill>
                          <a:effectLst/>
                          <a:latin typeface="Calibri"/>
                        </a:rPr>
                        <a:t>22%</a:t>
                      </a:r>
                      <a:endParaRPr lang="es-ES" sz="1400" b="0" i="0" u="none" strike="noStrike" dirty="0">
                        <a:solidFill>
                          <a:srgbClr val="000000"/>
                        </a:solidFill>
                        <a:effectLst/>
                        <a:latin typeface="Calibri"/>
                      </a:endParaRPr>
                    </a:p>
                  </a:txBody>
                  <a:tcPr marL="9525" marR="9525" marT="9525" marB="0" anchor="b">
                    <a:solidFill>
                      <a:schemeClr val="bg1"/>
                    </a:solidFill>
                  </a:tcPr>
                </a:tc>
                <a:tc>
                  <a:txBody>
                    <a:bodyPr/>
                    <a:lstStyle/>
                    <a:p>
                      <a:pPr algn="ctr" fontAlgn="b"/>
                      <a:r>
                        <a:rPr lang="es-ES" sz="1400" b="0" i="0" u="none" strike="noStrike" dirty="0" smtClean="0">
                          <a:solidFill>
                            <a:srgbClr val="000000"/>
                          </a:solidFill>
                          <a:effectLst/>
                          <a:latin typeface="Calibri"/>
                        </a:rPr>
                        <a:t>78%</a:t>
                      </a:r>
                      <a:endParaRPr lang="es-ES" sz="1400" b="0" i="0" u="none" strike="noStrike" dirty="0">
                        <a:solidFill>
                          <a:srgbClr val="000000"/>
                        </a:solidFill>
                        <a:effectLst/>
                        <a:latin typeface="Calibri"/>
                      </a:endParaRPr>
                    </a:p>
                  </a:txBody>
                  <a:tcPr marL="9525" marR="9525" marT="9525" marB="0" anchor="b">
                    <a:solidFill>
                      <a:schemeClr val="bg1"/>
                    </a:solidFill>
                  </a:tcPr>
                </a:tc>
              </a:tr>
              <a:tr h="325825">
                <a:tc>
                  <a:txBody>
                    <a:bodyPr/>
                    <a:lstStyle/>
                    <a:p>
                      <a:pPr marL="0" algn="ctr" defTabSz="914400" rtl="0" eaLnBrk="1" fontAlgn="b" latinLnBrk="0" hangingPunct="1"/>
                      <a:r>
                        <a:rPr lang="es-ES" sz="1400" b="1" u="none" strike="noStrike" kern="1200" dirty="0">
                          <a:solidFill>
                            <a:schemeClr val="bg1"/>
                          </a:solidFill>
                          <a:effectLst/>
                          <a:latin typeface="+mn-lt"/>
                          <a:ea typeface="+mn-ea"/>
                          <a:cs typeface="+mn-cs"/>
                        </a:rPr>
                        <a:t>Promedio</a:t>
                      </a: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a:solidFill>
                            <a:schemeClr val="bg1"/>
                          </a:solidFill>
                          <a:effectLst/>
                          <a:latin typeface="+mn-lt"/>
                          <a:ea typeface="+mn-ea"/>
                          <a:cs typeface="+mn-cs"/>
                        </a:rPr>
                        <a:t>21%</a:t>
                      </a: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a:solidFill>
                            <a:schemeClr val="bg1"/>
                          </a:solidFill>
                          <a:effectLst/>
                          <a:latin typeface="+mn-lt"/>
                          <a:ea typeface="+mn-ea"/>
                          <a:cs typeface="+mn-cs"/>
                        </a:rPr>
                        <a:t>79%</a:t>
                      </a:r>
                    </a:p>
                  </a:txBody>
                  <a:tcPr marL="9525" marR="9525" marT="9525" marB="0" anchor="ctr">
                    <a:solidFill>
                      <a:schemeClr val="accent2">
                        <a:lumMod val="75000"/>
                      </a:schemeClr>
                    </a:solidFill>
                  </a:tcPr>
                </a:tc>
              </a:tr>
            </a:tbl>
          </a:graphicData>
        </a:graphic>
      </p:graphicFrame>
      <p:sp>
        <p:nvSpPr>
          <p:cNvPr id="6" name="5 CuadroTexto"/>
          <p:cNvSpPr txBox="1"/>
          <p:nvPr/>
        </p:nvSpPr>
        <p:spPr>
          <a:xfrm>
            <a:off x="714348" y="4917925"/>
            <a:ext cx="7858180" cy="1015663"/>
          </a:xfrm>
          <a:prstGeom prst="rect">
            <a:avLst/>
          </a:prstGeom>
          <a:noFill/>
        </p:spPr>
        <p:txBody>
          <a:bodyPr wrap="square" rtlCol="0">
            <a:spAutoFit/>
          </a:bodyPr>
          <a:lstStyle/>
          <a:p>
            <a:pPr algn="just">
              <a:spcBef>
                <a:spcPct val="20000"/>
              </a:spcBef>
              <a:buClr>
                <a:srgbClr val="CE006F"/>
              </a:buClr>
              <a:buSzPct val="110000"/>
            </a:pPr>
            <a:r>
              <a:rPr lang="es-ES" sz="2000" dirty="0">
                <a:solidFill>
                  <a:schemeClr val="tx2">
                    <a:lumMod val="50000"/>
                  </a:schemeClr>
                </a:solidFill>
                <a:latin typeface="+mn-lt"/>
              </a:rPr>
              <a:t>Casi el 80% de la recaudación tributaria descansa en impuestos indirectos (IVA, ISC, Aranceles, otros) y solamente el 20% en impuestos directos (IRACIS, </a:t>
            </a:r>
            <a:r>
              <a:rPr lang="es-ES" sz="2000" dirty="0" smtClean="0">
                <a:solidFill>
                  <a:schemeClr val="tx2">
                    <a:lumMod val="50000"/>
                  </a:schemeClr>
                </a:solidFill>
                <a:latin typeface="+mn-lt"/>
              </a:rPr>
              <a:t>IRAGRO</a:t>
            </a:r>
            <a:r>
              <a:rPr lang="es-ES" sz="2000" dirty="0">
                <a:solidFill>
                  <a:schemeClr val="tx2">
                    <a:lumMod val="50000"/>
                  </a:schemeClr>
                </a:solidFill>
                <a:latin typeface="+mn-lt"/>
              </a:rPr>
              <a:t>, IRPC e </a:t>
            </a:r>
            <a:r>
              <a:rPr lang="es-ES" sz="2000" dirty="0" smtClean="0">
                <a:solidFill>
                  <a:schemeClr val="tx2">
                    <a:lumMod val="50000"/>
                  </a:schemeClr>
                </a:solidFill>
                <a:latin typeface="+mn-lt"/>
              </a:rPr>
              <a:t>IRP).</a:t>
            </a:r>
            <a:endParaRPr lang="es-ES" sz="2000" dirty="0">
              <a:solidFill>
                <a:schemeClr val="tx2">
                  <a:lumMod val="50000"/>
                </a:schemeClr>
              </a:solidFill>
              <a:latin typeface="+mn-lt"/>
            </a:endParaRPr>
          </a:p>
        </p:txBody>
      </p:sp>
    </p:spTree>
    <p:extLst>
      <p:ext uri="{BB962C8B-B14F-4D97-AF65-F5344CB8AC3E}">
        <p14:creationId xmlns:p14="http://schemas.microsoft.com/office/powerpoint/2010/main" val="4249701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12</a:t>
            </a:fld>
            <a:endParaRPr lang="es-ES"/>
          </a:p>
        </p:txBody>
      </p:sp>
      <p:sp>
        <p:nvSpPr>
          <p:cNvPr id="2" name="1 Título"/>
          <p:cNvSpPr>
            <a:spLocks noGrp="1"/>
          </p:cNvSpPr>
          <p:nvPr>
            <p:ph type="title" idx="4294967295"/>
          </p:nvPr>
        </p:nvSpPr>
        <p:spPr>
          <a:xfrm>
            <a:off x="0" y="714375"/>
            <a:ext cx="8964488"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Tasas Impositivas Comparadas</a:t>
            </a:r>
          </a:p>
        </p:txBody>
      </p:sp>
      <p:sp>
        <p:nvSpPr>
          <p:cNvPr id="3" name="2 Marcador de contenido"/>
          <p:cNvSpPr>
            <a:spLocks noGrp="1"/>
          </p:cNvSpPr>
          <p:nvPr>
            <p:ph idx="4294967295"/>
          </p:nvPr>
        </p:nvSpPr>
        <p:spPr>
          <a:xfrm>
            <a:off x="0" y="1600200"/>
            <a:ext cx="8643938" cy="4525963"/>
          </a:xfrm>
        </p:spPr>
        <p:txBody>
          <a:bodyPr/>
          <a:lstStyle/>
          <a:p>
            <a:endParaRPr lang="es-ES" dirty="0" smtClean="0"/>
          </a:p>
          <a:p>
            <a:endParaRPr lang="es-ES" dirty="0" smtClean="0"/>
          </a:p>
          <a:p>
            <a:endParaRPr lang="es-ES" dirty="0" smtClean="0"/>
          </a:p>
          <a:p>
            <a:endParaRPr lang="es-ES" dirty="0" smtClean="0"/>
          </a:p>
          <a:p>
            <a:endParaRPr lang="es-ES" dirty="0" smtClean="0"/>
          </a:p>
          <a:p>
            <a:endParaRPr lang="es-ES" dirty="0" smtClean="0"/>
          </a:p>
          <a:p>
            <a:pPr>
              <a:buNone/>
            </a:pPr>
            <a:endParaRPr lang="es-ES" dirty="0"/>
          </a:p>
        </p:txBody>
      </p:sp>
      <p:graphicFrame>
        <p:nvGraphicFramePr>
          <p:cNvPr id="5" name="4 Tabla"/>
          <p:cNvGraphicFramePr>
            <a:graphicFrameLocks noGrp="1"/>
          </p:cNvGraphicFramePr>
          <p:nvPr>
            <p:extLst>
              <p:ext uri="{D42A27DB-BD31-4B8C-83A1-F6EECF244321}">
                <p14:modId xmlns:p14="http://schemas.microsoft.com/office/powerpoint/2010/main" val="299400250"/>
              </p:ext>
            </p:extLst>
          </p:nvPr>
        </p:nvGraphicFramePr>
        <p:xfrm>
          <a:off x="755579" y="1498501"/>
          <a:ext cx="7776861" cy="4049768"/>
        </p:xfrm>
        <a:graphic>
          <a:graphicData uri="http://schemas.openxmlformats.org/drawingml/2006/table">
            <a:tbl>
              <a:tblPr>
                <a:tableStyleId>{BC89EF96-8CEA-46FF-86C4-4CE0E7609802}</a:tableStyleId>
              </a:tblPr>
              <a:tblGrid>
                <a:gridCol w="2575114"/>
                <a:gridCol w="1239437"/>
                <a:gridCol w="1240409"/>
                <a:gridCol w="1378449"/>
                <a:gridCol w="1343452"/>
              </a:tblGrid>
              <a:tr h="428521">
                <a:tc>
                  <a:txBody>
                    <a:bodyPr/>
                    <a:lstStyle/>
                    <a:p>
                      <a:pPr marL="0" algn="ctr" defTabSz="914400" rtl="0" eaLnBrk="1" fontAlgn="b" latinLnBrk="0" hangingPunct="1">
                        <a:spcAft>
                          <a:spcPts val="0"/>
                        </a:spcAft>
                      </a:pPr>
                      <a:r>
                        <a:rPr lang="es-ES" sz="1400" b="1" u="none" strike="noStrike" kern="1200" dirty="0" smtClean="0">
                          <a:solidFill>
                            <a:schemeClr val="bg1"/>
                          </a:solidFill>
                          <a:effectLst/>
                          <a:latin typeface="+mn-lt"/>
                          <a:ea typeface="+mn-ea"/>
                          <a:cs typeface="+mn-cs"/>
                        </a:rPr>
                        <a:t>TRIBUTOS</a:t>
                      </a:r>
                      <a:endParaRPr lang="es-ES" sz="1400" b="1" u="none" strike="noStrike" kern="1200" dirty="0">
                        <a:solidFill>
                          <a:schemeClr val="bg1"/>
                        </a:solidFill>
                        <a:effectLst/>
                        <a:latin typeface="+mn-lt"/>
                        <a:ea typeface="+mn-ea"/>
                        <a:cs typeface="+mn-cs"/>
                      </a:endParaRPr>
                    </a:p>
                  </a:txBody>
                  <a:tcPr marL="68580" marR="68580" marT="0" marB="0" anchor="ctr">
                    <a:solidFill>
                      <a:schemeClr val="accent2">
                        <a:lumMod val="75000"/>
                      </a:schemeClr>
                    </a:solidFill>
                  </a:tcPr>
                </a:tc>
                <a:tc>
                  <a:txBody>
                    <a:bodyPr/>
                    <a:lstStyle/>
                    <a:p>
                      <a:pPr marL="0" algn="ctr" defTabSz="914400" rtl="0" eaLnBrk="1" fontAlgn="b" latinLnBrk="0" hangingPunct="1">
                        <a:spcAft>
                          <a:spcPts val="0"/>
                        </a:spcAft>
                      </a:pPr>
                      <a:r>
                        <a:rPr lang="es-ES" sz="1400" b="1" u="none" strike="noStrike" kern="1200" dirty="0" smtClean="0">
                          <a:solidFill>
                            <a:schemeClr val="bg1"/>
                          </a:solidFill>
                          <a:effectLst/>
                          <a:latin typeface="+mn-lt"/>
                          <a:ea typeface="+mn-ea"/>
                          <a:cs typeface="+mn-cs"/>
                        </a:rPr>
                        <a:t>PARAGUAY</a:t>
                      </a:r>
                      <a:endParaRPr lang="es-ES" sz="1400" b="1" u="none" strike="noStrike" kern="1200" dirty="0">
                        <a:solidFill>
                          <a:schemeClr val="bg1"/>
                        </a:solidFill>
                        <a:effectLst/>
                        <a:latin typeface="+mn-lt"/>
                        <a:ea typeface="+mn-ea"/>
                        <a:cs typeface="+mn-cs"/>
                      </a:endParaRPr>
                    </a:p>
                  </a:txBody>
                  <a:tcPr marL="68580" marR="68580" marT="0" marB="0" anchor="ctr">
                    <a:solidFill>
                      <a:schemeClr val="accent2">
                        <a:lumMod val="75000"/>
                      </a:schemeClr>
                    </a:solidFill>
                  </a:tcPr>
                </a:tc>
                <a:tc>
                  <a:txBody>
                    <a:bodyPr/>
                    <a:lstStyle/>
                    <a:p>
                      <a:pPr marL="0" algn="ctr" defTabSz="914400" rtl="0" eaLnBrk="1" fontAlgn="b" latinLnBrk="0" hangingPunct="1">
                        <a:spcAft>
                          <a:spcPts val="0"/>
                        </a:spcAft>
                      </a:pPr>
                      <a:r>
                        <a:rPr lang="es-ES" sz="1400" b="1" u="none" strike="noStrike" kern="1200" dirty="0" smtClean="0">
                          <a:solidFill>
                            <a:schemeClr val="bg1"/>
                          </a:solidFill>
                          <a:effectLst/>
                          <a:latin typeface="+mn-lt"/>
                          <a:ea typeface="+mn-ea"/>
                          <a:cs typeface="+mn-cs"/>
                        </a:rPr>
                        <a:t>ARGENTINA</a:t>
                      </a:r>
                      <a:endParaRPr lang="es-ES" sz="1400" b="1" u="none" strike="noStrike" kern="1200" dirty="0">
                        <a:solidFill>
                          <a:schemeClr val="bg1"/>
                        </a:solidFill>
                        <a:effectLst/>
                        <a:latin typeface="+mn-lt"/>
                        <a:ea typeface="+mn-ea"/>
                        <a:cs typeface="+mn-cs"/>
                      </a:endParaRPr>
                    </a:p>
                  </a:txBody>
                  <a:tcPr marL="68580" marR="68580" marT="0" marB="0" anchor="ctr">
                    <a:solidFill>
                      <a:schemeClr val="accent2">
                        <a:lumMod val="75000"/>
                      </a:schemeClr>
                    </a:solidFill>
                  </a:tcPr>
                </a:tc>
                <a:tc>
                  <a:txBody>
                    <a:bodyPr/>
                    <a:lstStyle/>
                    <a:p>
                      <a:pPr marL="0" algn="ctr" defTabSz="914400" rtl="0" eaLnBrk="1" fontAlgn="b" latinLnBrk="0" hangingPunct="1">
                        <a:spcAft>
                          <a:spcPts val="0"/>
                        </a:spcAft>
                      </a:pPr>
                      <a:r>
                        <a:rPr lang="es-ES" sz="1400" b="1" u="none" strike="noStrike" kern="1200" dirty="0" smtClean="0">
                          <a:solidFill>
                            <a:schemeClr val="bg1"/>
                          </a:solidFill>
                          <a:effectLst/>
                          <a:latin typeface="+mn-lt"/>
                          <a:ea typeface="+mn-ea"/>
                          <a:cs typeface="+mn-cs"/>
                        </a:rPr>
                        <a:t>URUGUAY</a:t>
                      </a:r>
                      <a:endParaRPr lang="es-ES" sz="1400" b="1" u="none" strike="noStrike" kern="1200" dirty="0">
                        <a:solidFill>
                          <a:schemeClr val="bg1"/>
                        </a:solidFill>
                        <a:effectLst/>
                        <a:latin typeface="+mn-lt"/>
                        <a:ea typeface="+mn-ea"/>
                        <a:cs typeface="+mn-cs"/>
                      </a:endParaRPr>
                    </a:p>
                  </a:txBody>
                  <a:tcPr marL="68580" marR="68580" marT="0" marB="0" anchor="ctr">
                    <a:solidFill>
                      <a:schemeClr val="accent2">
                        <a:lumMod val="75000"/>
                      </a:schemeClr>
                    </a:solidFill>
                  </a:tcPr>
                </a:tc>
                <a:tc>
                  <a:txBody>
                    <a:bodyPr/>
                    <a:lstStyle/>
                    <a:p>
                      <a:pPr marL="0" algn="ctr" defTabSz="914400" rtl="0" eaLnBrk="1" fontAlgn="b" latinLnBrk="0" hangingPunct="1">
                        <a:spcAft>
                          <a:spcPts val="0"/>
                        </a:spcAft>
                      </a:pPr>
                      <a:r>
                        <a:rPr lang="es-ES" sz="1400" b="1" u="none" strike="noStrike" kern="1200" dirty="0" smtClean="0">
                          <a:solidFill>
                            <a:schemeClr val="bg1"/>
                          </a:solidFill>
                          <a:effectLst/>
                          <a:latin typeface="+mn-lt"/>
                          <a:ea typeface="+mn-ea"/>
                          <a:cs typeface="+mn-cs"/>
                        </a:rPr>
                        <a:t>BRASIL</a:t>
                      </a:r>
                      <a:endParaRPr lang="es-ES" sz="1400" b="1" u="none" strike="noStrike" kern="1200" dirty="0">
                        <a:solidFill>
                          <a:schemeClr val="bg1"/>
                        </a:solidFill>
                        <a:effectLst/>
                        <a:latin typeface="+mn-lt"/>
                        <a:ea typeface="+mn-ea"/>
                        <a:cs typeface="+mn-cs"/>
                      </a:endParaRPr>
                    </a:p>
                  </a:txBody>
                  <a:tcPr marL="68580" marR="68580" marT="0" marB="0" anchor="ctr">
                    <a:solidFill>
                      <a:schemeClr val="accent2">
                        <a:lumMod val="75000"/>
                      </a:schemeClr>
                    </a:solidFill>
                  </a:tcPr>
                </a:tc>
              </a:tr>
              <a:tr h="501207">
                <a:tc>
                  <a:txBody>
                    <a:bodyPr/>
                    <a:lstStyle/>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IVA</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0-5-10</a:t>
                      </a:r>
                    </a:p>
                  </a:txBody>
                  <a:tcPr marL="68580" marR="68580" marT="0" marB="0" anchor="ctr">
                    <a:solidFill>
                      <a:schemeClr val="accent1">
                        <a:lumMod val="40000"/>
                        <a:lumOff val="60000"/>
                      </a:schemeClr>
                    </a:solidFill>
                  </a:tcP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21</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23</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19 (promedio)</a:t>
                      </a:r>
                    </a:p>
                  </a:txBody>
                  <a:tcPr marL="68580" marR="68580" marT="0" marB="0" anchor="ctr"/>
                </a:tc>
              </a:tr>
              <a:tr h="398455">
                <a:tc>
                  <a:txBody>
                    <a:bodyPr/>
                    <a:lstStyle/>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Imp. </a:t>
                      </a:r>
                      <a:r>
                        <a:rPr lang="es-ES" sz="1600" u="none" strike="noStrike" kern="1200" dirty="0" smtClean="0">
                          <a:solidFill>
                            <a:schemeClr val="tx1"/>
                          </a:solidFill>
                          <a:effectLst/>
                          <a:latin typeface="+mn-lt"/>
                          <a:ea typeface="+mn-ea"/>
                          <a:cs typeface="+mn-cs"/>
                        </a:rPr>
                        <a:t>a</a:t>
                      </a:r>
                      <a:r>
                        <a:rPr lang="es-ES" sz="1600" u="none" strike="noStrike" kern="1200" baseline="0" dirty="0" smtClean="0">
                          <a:solidFill>
                            <a:schemeClr val="tx1"/>
                          </a:solidFill>
                          <a:effectLst/>
                          <a:latin typeface="+mn-lt"/>
                          <a:ea typeface="+mn-ea"/>
                          <a:cs typeface="+mn-cs"/>
                        </a:rPr>
                        <a:t> la Renta – </a:t>
                      </a:r>
                      <a:r>
                        <a:rPr lang="es-ES" sz="1600" u="none" strike="noStrike" kern="1200" dirty="0" smtClean="0">
                          <a:solidFill>
                            <a:schemeClr val="tx1"/>
                          </a:solidFill>
                          <a:effectLst/>
                          <a:latin typeface="+mn-lt"/>
                          <a:ea typeface="+mn-ea"/>
                          <a:cs typeface="+mn-cs"/>
                        </a:rPr>
                        <a:t>Empresas</a:t>
                      </a:r>
                      <a:endParaRPr lang="es-ES" sz="1600" u="none" strike="noStrike" kern="1200" dirty="0">
                        <a:solidFill>
                          <a:schemeClr val="tx1"/>
                        </a:solidFill>
                        <a:effectLst/>
                        <a:latin typeface="+mn-lt"/>
                        <a:ea typeface="+mn-ea"/>
                        <a:cs typeface="+mn-cs"/>
                      </a:endParaRP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10</a:t>
                      </a:r>
                    </a:p>
                  </a:txBody>
                  <a:tcPr marL="68580" marR="68580" marT="0" marB="0" anchor="ctr">
                    <a:solidFill>
                      <a:schemeClr val="accent1">
                        <a:lumMod val="40000"/>
                        <a:lumOff val="60000"/>
                      </a:schemeClr>
                    </a:solidFill>
                  </a:tcP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30</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24</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35</a:t>
                      </a:r>
                    </a:p>
                  </a:txBody>
                  <a:tcPr marL="68580" marR="68580" marT="0" marB="0" anchor="ctr"/>
                </a:tc>
              </a:tr>
              <a:tr h="454020">
                <a:tc>
                  <a:txBody>
                    <a:bodyPr/>
                    <a:lstStyle/>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Imp. a la </a:t>
                      </a:r>
                      <a:r>
                        <a:rPr lang="es-ES" sz="1600" u="none" strike="noStrike" kern="1200" dirty="0" smtClean="0">
                          <a:solidFill>
                            <a:schemeClr val="tx1"/>
                          </a:solidFill>
                          <a:effectLst/>
                          <a:latin typeface="+mn-lt"/>
                          <a:ea typeface="+mn-ea"/>
                          <a:cs typeface="+mn-cs"/>
                        </a:rPr>
                        <a:t>Renta – Personas Físicas</a:t>
                      </a:r>
                      <a:endParaRPr lang="es-ES" sz="1600" u="none" strike="noStrike" kern="1200" dirty="0">
                        <a:solidFill>
                          <a:schemeClr val="tx1"/>
                        </a:solidFill>
                        <a:effectLst/>
                        <a:latin typeface="+mn-lt"/>
                        <a:ea typeface="+mn-ea"/>
                        <a:cs typeface="+mn-cs"/>
                      </a:endParaRP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8-10</a:t>
                      </a:r>
                    </a:p>
                  </a:txBody>
                  <a:tcPr marL="68580" marR="68580" marT="0" marB="0" anchor="ctr">
                    <a:solidFill>
                      <a:schemeClr val="accent1">
                        <a:lumMod val="40000"/>
                        <a:lumOff val="60000"/>
                      </a:schemeClr>
                    </a:solidFill>
                  </a:tcP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9-35</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10-25</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15- 27,5</a:t>
                      </a:r>
                    </a:p>
                  </a:txBody>
                  <a:tcPr marL="68580" marR="68580" marT="0" marB="0" anchor="ctr"/>
                </a:tc>
              </a:tr>
              <a:tr h="531273">
                <a:tc>
                  <a:txBody>
                    <a:bodyPr/>
                    <a:lstStyle/>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Imp. Selectivo </a:t>
                      </a:r>
                      <a:r>
                        <a:rPr lang="es-ES" sz="1600" u="none" strike="noStrike" kern="1200" dirty="0" smtClean="0">
                          <a:solidFill>
                            <a:schemeClr val="tx1"/>
                          </a:solidFill>
                          <a:effectLst/>
                          <a:latin typeface="+mn-lt"/>
                          <a:ea typeface="+mn-ea"/>
                          <a:cs typeface="+mn-cs"/>
                        </a:rPr>
                        <a:t>al </a:t>
                      </a:r>
                      <a:r>
                        <a:rPr lang="es-ES" sz="1600" u="none" strike="noStrike" kern="1200" dirty="0">
                          <a:solidFill>
                            <a:schemeClr val="tx1"/>
                          </a:solidFill>
                          <a:effectLst/>
                          <a:latin typeface="+mn-lt"/>
                          <a:ea typeface="+mn-ea"/>
                          <a:cs typeface="+mn-cs"/>
                        </a:rPr>
                        <a:t>Consumo</a:t>
                      </a:r>
                    </a:p>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Cigarrillos</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13</a:t>
                      </a:r>
                    </a:p>
                  </a:txBody>
                  <a:tcPr marL="68580" marR="68580" marT="0" marB="0" anchor="ctr">
                    <a:solidFill>
                      <a:schemeClr val="accent1">
                        <a:lumMod val="40000"/>
                        <a:lumOff val="60000"/>
                      </a:schemeClr>
                    </a:solidFill>
                  </a:tcP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45</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40 (promedio)</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70</a:t>
                      </a:r>
                    </a:p>
                  </a:txBody>
                  <a:tcPr marL="68580" marR="68580" marT="0" marB="0" anchor="ctr"/>
                </a:tc>
              </a:tr>
              <a:tr h="544416">
                <a:tc>
                  <a:txBody>
                    <a:bodyPr/>
                    <a:lstStyle/>
                    <a:p>
                      <a:pPr marL="0" algn="l" defTabSz="914400" rtl="0" eaLnBrk="1" fontAlgn="b" latinLnBrk="0" hangingPunct="1">
                        <a:spcAft>
                          <a:spcPts val="0"/>
                        </a:spcAft>
                      </a:pPr>
                      <a:r>
                        <a:rPr lang="es-ES" sz="1600" u="none" strike="noStrike" kern="1200" dirty="0">
                          <a:solidFill>
                            <a:schemeClr val="tx1"/>
                          </a:solidFill>
                          <a:effectLst/>
                          <a:latin typeface="+mn-lt"/>
                          <a:ea typeface="+mn-ea"/>
                          <a:cs typeface="+mn-cs"/>
                        </a:rPr>
                        <a:t>Imp. Selectivo </a:t>
                      </a:r>
                      <a:r>
                        <a:rPr lang="es-ES" sz="1600" u="none" strike="noStrike" kern="1200" dirty="0" smtClean="0">
                          <a:solidFill>
                            <a:schemeClr val="tx1"/>
                          </a:solidFill>
                          <a:effectLst/>
                          <a:latin typeface="+mn-lt"/>
                          <a:ea typeface="+mn-ea"/>
                          <a:cs typeface="+mn-cs"/>
                        </a:rPr>
                        <a:t>al</a:t>
                      </a:r>
                      <a:r>
                        <a:rPr lang="es-ES" sz="1600" u="none" strike="noStrike" kern="1200" baseline="0" dirty="0" smtClean="0">
                          <a:solidFill>
                            <a:schemeClr val="tx1"/>
                          </a:solidFill>
                          <a:effectLst/>
                          <a:latin typeface="+mn-lt"/>
                          <a:ea typeface="+mn-ea"/>
                          <a:cs typeface="+mn-cs"/>
                        </a:rPr>
                        <a:t> </a:t>
                      </a:r>
                      <a:r>
                        <a:rPr lang="es-ES" sz="1600" u="none" strike="noStrike" kern="1200" dirty="0" smtClean="0">
                          <a:solidFill>
                            <a:schemeClr val="tx1"/>
                          </a:solidFill>
                          <a:effectLst/>
                          <a:latin typeface="+mn-lt"/>
                          <a:ea typeface="+mn-ea"/>
                          <a:cs typeface="+mn-cs"/>
                        </a:rPr>
                        <a:t>Consumo</a:t>
                      </a:r>
                      <a:endParaRPr lang="es-ES" sz="1600" u="none" strike="noStrike" kern="1200" dirty="0">
                        <a:solidFill>
                          <a:schemeClr val="tx1"/>
                        </a:solidFill>
                        <a:effectLst/>
                        <a:latin typeface="+mn-lt"/>
                        <a:ea typeface="+mn-ea"/>
                        <a:cs typeface="+mn-cs"/>
                      </a:endParaRPr>
                    </a:p>
                    <a:p>
                      <a:pPr marL="0" algn="l" defTabSz="914400" rtl="0" eaLnBrk="1" fontAlgn="b" latinLnBrk="0" hangingPunct="1">
                        <a:spcAft>
                          <a:spcPts val="0"/>
                        </a:spcAft>
                      </a:pPr>
                      <a:r>
                        <a:rPr lang="es-ES" sz="1600" u="none" strike="noStrike" kern="1200" dirty="0" smtClean="0">
                          <a:solidFill>
                            <a:schemeClr val="tx1"/>
                          </a:solidFill>
                          <a:effectLst/>
                          <a:latin typeface="+mn-lt"/>
                          <a:ea typeface="+mn-ea"/>
                          <a:cs typeface="+mn-cs"/>
                        </a:rPr>
                        <a:t>Whisky</a:t>
                      </a:r>
                      <a:endParaRPr lang="es-ES" sz="1600" u="none" strike="noStrike" kern="1200" dirty="0">
                        <a:solidFill>
                          <a:schemeClr val="tx1"/>
                        </a:solidFill>
                        <a:effectLst/>
                        <a:latin typeface="+mn-lt"/>
                        <a:ea typeface="+mn-ea"/>
                        <a:cs typeface="+mn-cs"/>
                      </a:endParaRP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11</a:t>
                      </a:r>
                    </a:p>
                  </a:txBody>
                  <a:tcPr marL="68580" marR="68580" marT="0" marB="0" anchor="ctr">
                    <a:solidFill>
                      <a:schemeClr val="accent1">
                        <a:lumMod val="40000"/>
                        <a:lumOff val="60000"/>
                      </a:schemeClr>
                    </a:solidFill>
                  </a:tcP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20</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86,5</a:t>
                      </a:r>
                    </a:p>
                  </a:txBody>
                  <a:tcPr marL="68580" marR="68580" marT="0" marB="0" anchor="ctr"/>
                </a:tc>
                <a:tc>
                  <a:txBody>
                    <a:bodyPr/>
                    <a:lstStyle/>
                    <a:p>
                      <a:pPr marL="0" algn="ctr" defTabSz="914400" rtl="0" eaLnBrk="1" fontAlgn="b" latinLnBrk="0" hangingPunct="1">
                        <a:spcAft>
                          <a:spcPts val="0"/>
                        </a:spcAft>
                      </a:pPr>
                      <a:r>
                        <a:rPr lang="es-ES" sz="1600" u="none" strike="noStrike" kern="1200" dirty="0">
                          <a:solidFill>
                            <a:schemeClr val="tx1"/>
                          </a:solidFill>
                          <a:effectLst/>
                          <a:latin typeface="+mn-lt"/>
                          <a:ea typeface="+mn-ea"/>
                          <a:cs typeface="+mn-cs"/>
                        </a:rPr>
                        <a:t>130</a:t>
                      </a:r>
                    </a:p>
                  </a:txBody>
                  <a:tcPr marL="68580" marR="68580" marT="0" marB="0" anchor="ctr"/>
                </a:tc>
              </a:tr>
              <a:tr h="544416">
                <a:tc>
                  <a:txBody>
                    <a:bodyPr/>
                    <a:lstStyle/>
                    <a:p>
                      <a:pPr marL="0" algn="l" defTabSz="914400" rtl="0" eaLnBrk="1" fontAlgn="b" latinLnBrk="0" hangingPunct="1">
                        <a:spcAft>
                          <a:spcPts val="0"/>
                        </a:spcAft>
                      </a:pPr>
                      <a:r>
                        <a:rPr lang="es-ES" sz="1600" u="none" strike="noStrike" kern="1200" dirty="0" smtClean="0">
                          <a:solidFill>
                            <a:schemeClr val="tx1"/>
                          </a:solidFill>
                          <a:effectLst/>
                          <a:latin typeface="+mn-lt"/>
                          <a:ea typeface="+mn-ea"/>
                          <a:cs typeface="+mn-cs"/>
                        </a:rPr>
                        <a:t>Imp. Selectivo al Consumo</a:t>
                      </a:r>
                    </a:p>
                    <a:p>
                      <a:pPr marL="0" algn="l" defTabSz="914400" rtl="0" eaLnBrk="1" fontAlgn="b" latinLnBrk="0" hangingPunct="1">
                        <a:spcAft>
                          <a:spcPts val="0"/>
                        </a:spcAft>
                      </a:pPr>
                      <a:r>
                        <a:rPr lang="es-PY" sz="1600" u="none" strike="noStrike" kern="1200" dirty="0" smtClean="0">
                          <a:solidFill>
                            <a:schemeClr val="tx1"/>
                          </a:solidFill>
                          <a:effectLst/>
                          <a:latin typeface="+mn-lt"/>
                          <a:ea typeface="+mn-ea"/>
                          <a:cs typeface="+mn-cs"/>
                        </a:rPr>
                        <a:t>Cerveza</a:t>
                      </a:r>
                    </a:p>
                  </a:txBody>
                  <a:tcPr marT="45714" marB="45714" horzOverflow="overflow"/>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9</a:t>
                      </a:r>
                    </a:p>
                  </a:txBody>
                  <a:tcPr marT="45714" marB="45714"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13</a:t>
                      </a:r>
                    </a:p>
                  </a:txBody>
                  <a:tcPr marT="45714" marB="45714" horzOverflow="overflow"/>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N/D</a:t>
                      </a:r>
                    </a:p>
                  </a:txBody>
                  <a:tcPr marT="45714" marB="45714" horzOverflow="overflow"/>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Y" sz="1600" u="none" strike="noStrike" kern="1200" dirty="0" smtClean="0">
                          <a:solidFill>
                            <a:schemeClr val="tx1"/>
                          </a:solidFill>
                          <a:effectLst/>
                          <a:latin typeface="+mn-lt"/>
                          <a:ea typeface="+mn-ea"/>
                          <a:cs typeface="+mn-cs"/>
                        </a:rPr>
                        <a:t>40</a:t>
                      </a:r>
                    </a:p>
                    <a:p>
                      <a:pPr marL="0" algn="ctr" defTabSz="914400" rtl="0" eaLnBrk="1" fontAlgn="b" latinLnBrk="0" hangingPunct="1">
                        <a:spcAft>
                          <a:spcPts val="0"/>
                        </a:spcAft>
                      </a:pPr>
                      <a:endParaRPr lang="es-ES" sz="1600" u="none" strike="noStrike" kern="1200" dirty="0">
                        <a:solidFill>
                          <a:schemeClr val="tx1"/>
                        </a:solidFill>
                        <a:effectLst/>
                        <a:latin typeface="+mn-lt"/>
                        <a:ea typeface="+mn-ea"/>
                        <a:cs typeface="+mn-cs"/>
                      </a:endParaRPr>
                    </a:p>
                  </a:txBody>
                  <a:tcPr marL="68580" marR="68580" marT="0" marB="0" anchor="ctr"/>
                </a:tc>
              </a:tr>
              <a:tr h="544416">
                <a:tc>
                  <a:txBody>
                    <a:bodyPr/>
                    <a:lstStyle/>
                    <a:p>
                      <a:pPr marL="0" marR="0" lvl="0" indent="0" algn="l"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Imp.</a:t>
                      </a:r>
                      <a:r>
                        <a:rPr lang="es-PY" sz="1600" u="none" strike="noStrike" kern="1200" baseline="0" dirty="0" smtClean="0">
                          <a:solidFill>
                            <a:schemeClr val="tx1"/>
                          </a:solidFill>
                          <a:effectLst/>
                          <a:latin typeface="+mn-lt"/>
                          <a:ea typeface="+mn-ea"/>
                          <a:cs typeface="+mn-cs"/>
                        </a:rPr>
                        <a:t> Selectivo al Consumo </a:t>
                      </a:r>
                      <a:r>
                        <a:rPr lang="es-PY" sz="1600" u="none" strike="noStrike" kern="1200" dirty="0" smtClean="0">
                          <a:solidFill>
                            <a:schemeClr val="tx1"/>
                          </a:solidFill>
                          <a:effectLst/>
                          <a:latin typeface="+mn-lt"/>
                          <a:ea typeface="+mn-ea"/>
                          <a:cs typeface="+mn-cs"/>
                        </a:rPr>
                        <a:t>Gasoil</a:t>
                      </a:r>
                    </a:p>
                  </a:txBody>
                  <a:tcPr marT="45714" marB="45714" horzOverflow="overflow"/>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18</a:t>
                      </a:r>
                    </a:p>
                  </a:txBody>
                  <a:tcPr marT="45714" marB="45714"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r>
                        <a:rPr lang="es-PY" sz="1600" u="none" strike="noStrike" kern="1200" dirty="0" smtClean="0">
                          <a:solidFill>
                            <a:schemeClr val="tx1"/>
                          </a:solidFill>
                          <a:effectLst/>
                          <a:latin typeface="+mn-lt"/>
                          <a:ea typeface="+mn-ea"/>
                          <a:cs typeface="+mn-cs"/>
                        </a:rPr>
                        <a:t>27</a:t>
                      </a:r>
                    </a:p>
                  </a:txBody>
                  <a:tcPr marT="45714" marB="45714" horzOverflow="overflow"/>
                </a:tc>
                <a:tc>
                  <a:txBody>
                    <a:bodyPr/>
                    <a:lstStyle/>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defRPr/>
                      </a:pPr>
                      <a:r>
                        <a:rPr lang="es-PY" sz="1600" u="none" strike="noStrike" kern="1200" dirty="0" smtClean="0">
                          <a:solidFill>
                            <a:schemeClr val="tx1"/>
                          </a:solidFill>
                          <a:effectLst/>
                          <a:latin typeface="+mn-lt"/>
                          <a:ea typeface="+mn-ea"/>
                          <a:cs typeface="+mn-cs"/>
                        </a:rPr>
                        <a:t>N/D</a:t>
                      </a:r>
                    </a:p>
                    <a:p>
                      <a:pPr marL="0" marR="0" lvl="0" indent="0" algn="ctr" defTabSz="914400" rtl="0" eaLnBrk="1" fontAlgn="b" latinLnBrk="0" hangingPunct="1">
                        <a:lnSpc>
                          <a:spcPct val="100000"/>
                        </a:lnSpc>
                        <a:spcBef>
                          <a:spcPct val="0"/>
                        </a:spcBef>
                        <a:spcAft>
                          <a:spcPts val="0"/>
                        </a:spcAft>
                        <a:buClr>
                          <a:schemeClr val="bg2"/>
                        </a:buClr>
                        <a:buSzPct val="70000"/>
                        <a:buFont typeface="Wingdings" pitchFamily="2" charset="2"/>
                        <a:buNone/>
                        <a:tabLst/>
                      </a:pPr>
                      <a:endParaRPr lang="es-PY" sz="1600" u="none" strike="noStrike" kern="1200" dirty="0" smtClean="0">
                        <a:solidFill>
                          <a:schemeClr val="tx1"/>
                        </a:solidFill>
                        <a:effectLst/>
                        <a:latin typeface="+mn-lt"/>
                        <a:ea typeface="+mn-ea"/>
                        <a:cs typeface="+mn-cs"/>
                      </a:endParaRPr>
                    </a:p>
                  </a:txBody>
                  <a:tcPr marT="45714" marB="45714" horzOverflow="overflow"/>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Y" sz="1600" u="none" strike="noStrike" kern="1200" dirty="0" smtClean="0">
                          <a:solidFill>
                            <a:schemeClr val="tx1"/>
                          </a:solidFill>
                          <a:effectLst/>
                          <a:latin typeface="+mn-lt"/>
                          <a:ea typeface="+mn-ea"/>
                          <a:cs typeface="+mn-cs"/>
                        </a:rPr>
                        <a:t>30</a:t>
                      </a:r>
                    </a:p>
                    <a:p>
                      <a:pPr marL="0" algn="ctr" defTabSz="914400" rtl="0" eaLnBrk="1" fontAlgn="b" latinLnBrk="0" hangingPunct="1">
                        <a:spcAft>
                          <a:spcPts val="0"/>
                        </a:spcAft>
                      </a:pPr>
                      <a:endParaRPr lang="es-ES" sz="1600" u="none" strike="noStrike" kern="1200" dirty="0">
                        <a:solidFill>
                          <a:schemeClr val="tx1"/>
                        </a:solidFill>
                        <a:effectLst/>
                        <a:latin typeface="+mn-lt"/>
                        <a:ea typeface="+mn-ea"/>
                        <a:cs typeface="+mn-cs"/>
                      </a:endParaRPr>
                    </a:p>
                  </a:txBody>
                  <a:tcPr marL="68580" marR="68580" marT="0" marB="0" anchor="ctr"/>
                </a:tc>
              </a:tr>
            </a:tbl>
          </a:graphicData>
        </a:graphic>
      </p:graphicFrame>
      <p:sp>
        <p:nvSpPr>
          <p:cNvPr id="7" name="6 CuadroTexto"/>
          <p:cNvSpPr txBox="1"/>
          <p:nvPr/>
        </p:nvSpPr>
        <p:spPr>
          <a:xfrm>
            <a:off x="323528" y="5985157"/>
            <a:ext cx="8064896" cy="374461"/>
          </a:xfrm>
          <a:prstGeom prst="rect">
            <a:avLst/>
          </a:prstGeom>
          <a:noFill/>
        </p:spPr>
        <p:txBody>
          <a:bodyPr wrap="square" rtlCol="0">
            <a:spAutoFit/>
          </a:bodyPr>
          <a:lstStyle/>
          <a:p>
            <a:pPr algn="just">
              <a:lnSpc>
                <a:spcPts val="2200"/>
              </a:lnSpc>
              <a:spcBef>
                <a:spcPct val="20000"/>
              </a:spcBef>
              <a:buClr>
                <a:srgbClr val="CE006F"/>
              </a:buClr>
              <a:buSzPct val="110000"/>
            </a:pPr>
            <a:r>
              <a:rPr lang="es-ES" sz="2000" dirty="0">
                <a:solidFill>
                  <a:schemeClr val="tx2">
                    <a:lumMod val="50000"/>
                  </a:schemeClr>
                </a:solidFill>
                <a:latin typeface="+mn-lt"/>
              </a:rPr>
              <a:t>Paraguay tiene los niveles impositivos más bajos del MERCOSUR.</a:t>
            </a:r>
          </a:p>
        </p:txBody>
      </p:sp>
      <p:sp>
        <p:nvSpPr>
          <p:cNvPr id="8" name="7 CuadroTexto"/>
          <p:cNvSpPr txBox="1"/>
          <p:nvPr/>
        </p:nvSpPr>
        <p:spPr>
          <a:xfrm>
            <a:off x="661064" y="5578284"/>
            <a:ext cx="5643602" cy="261610"/>
          </a:xfrm>
          <a:prstGeom prst="rect">
            <a:avLst/>
          </a:prstGeom>
          <a:noFill/>
        </p:spPr>
        <p:txBody>
          <a:bodyPr wrap="square" rtlCol="0">
            <a:spAutoFit/>
          </a:bodyPr>
          <a:lstStyle/>
          <a:p>
            <a:r>
              <a:rPr lang="es-ES" sz="1100" dirty="0" smtClean="0"/>
              <a:t>Fuente: Observatorio Fiscal de Latinoamérica y el Caribe</a:t>
            </a:r>
            <a:endParaRPr lang="es-ES" sz="1100" dirty="0"/>
          </a:p>
        </p:txBody>
      </p:sp>
    </p:spTree>
    <p:extLst>
      <p:ext uri="{BB962C8B-B14F-4D97-AF65-F5344CB8AC3E}">
        <p14:creationId xmlns:p14="http://schemas.microsoft.com/office/powerpoint/2010/main" val="38809550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13</a:t>
            </a:fld>
            <a:endParaRPr lang="es-ES"/>
          </a:p>
        </p:txBody>
      </p:sp>
      <p:sp>
        <p:nvSpPr>
          <p:cNvPr id="2" name="1 Título"/>
          <p:cNvSpPr>
            <a:spLocks noGrp="1"/>
          </p:cNvSpPr>
          <p:nvPr>
            <p:ph type="title" idx="4294967295"/>
          </p:nvPr>
        </p:nvSpPr>
        <p:spPr>
          <a:xfrm>
            <a:off x="0" y="762000"/>
            <a:ext cx="9108504" cy="703263"/>
          </a:xfrm>
        </p:spPr>
        <p:txBody>
          <a:bodyPr/>
          <a:lstStyle/>
          <a:p>
            <a:r>
              <a:rPr lang="es-ES" sz="2800" b="1" dirty="0" smtClean="0">
                <a:solidFill>
                  <a:srgbClr val="F79646"/>
                </a:solidFill>
                <a:effectLst>
                  <a:outerShdw blurRad="38100" dist="38100" dir="2700000" algn="tl">
                    <a:srgbClr val="000000">
                      <a:alpha val="43137"/>
                    </a:srgbClr>
                  </a:outerShdw>
                </a:effectLst>
                <a:latin typeface="+mn-lt"/>
                <a:ea typeface="+mn-ea"/>
                <a:cs typeface="+mn-cs"/>
              </a:rPr>
              <a:t>Participación </a:t>
            </a:r>
            <a:r>
              <a:rPr lang="es-ES" sz="2800" b="1" dirty="0">
                <a:solidFill>
                  <a:srgbClr val="F79646"/>
                </a:solidFill>
                <a:effectLst>
                  <a:outerShdw blurRad="38100" dist="38100" dir="2700000" algn="tl">
                    <a:srgbClr val="000000">
                      <a:alpha val="43137"/>
                    </a:srgbClr>
                  </a:outerShdw>
                </a:effectLst>
                <a:latin typeface="+mn-lt"/>
                <a:ea typeface="+mn-ea"/>
                <a:cs typeface="+mn-cs"/>
              </a:rPr>
              <a:t>e/ Comercio Interno y Comercio Exterior</a:t>
            </a:r>
          </a:p>
        </p:txBody>
      </p:sp>
      <p:graphicFrame>
        <p:nvGraphicFramePr>
          <p:cNvPr id="5" name="4 Tabla"/>
          <p:cNvGraphicFramePr>
            <a:graphicFrameLocks noGrp="1"/>
          </p:cNvGraphicFramePr>
          <p:nvPr>
            <p:extLst>
              <p:ext uri="{D42A27DB-BD31-4B8C-83A1-F6EECF244321}">
                <p14:modId xmlns:p14="http://schemas.microsoft.com/office/powerpoint/2010/main" val="2027777769"/>
              </p:ext>
            </p:extLst>
          </p:nvPr>
        </p:nvGraphicFramePr>
        <p:xfrm>
          <a:off x="1691680" y="1556792"/>
          <a:ext cx="5627290" cy="3311228"/>
        </p:xfrm>
        <a:graphic>
          <a:graphicData uri="http://schemas.openxmlformats.org/drawingml/2006/table">
            <a:tbl>
              <a:tblPr>
                <a:tableStyleId>{BC89EF96-8CEA-46FF-86C4-4CE0E7609802}</a:tableStyleId>
              </a:tblPr>
              <a:tblGrid>
                <a:gridCol w="1156292"/>
                <a:gridCol w="2235499"/>
                <a:gridCol w="2235499"/>
              </a:tblGrid>
              <a:tr h="439668">
                <a:tc>
                  <a:txBody>
                    <a:bodyPr/>
                    <a:lstStyle/>
                    <a:p>
                      <a:pPr marL="0" algn="ctr" defTabSz="914400" rtl="0" eaLnBrk="1" fontAlgn="b" latinLnBrk="0" hangingPunct="1"/>
                      <a:r>
                        <a:rPr lang="es-ES" sz="1400" b="1" u="none" strike="noStrike" kern="1200" dirty="0">
                          <a:solidFill>
                            <a:schemeClr val="bg1"/>
                          </a:solidFill>
                          <a:effectLst/>
                        </a:rPr>
                        <a:t>Años</a:t>
                      </a:r>
                      <a:endParaRPr lang="es-ES" sz="1400" b="1" u="none" strike="noStrike" kern="1200" dirty="0">
                        <a:solidFill>
                          <a:schemeClr val="bg1"/>
                        </a:solidFill>
                        <a:effectLst/>
                        <a:latin typeface="+mn-lt"/>
                        <a:ea typeface="+mn-ea"/>
                        <a:cs typeface="+mn-cs"/>
                      </a:endParaRP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smtClean="0">
                          <a:solidFill>
                            <a:schemeClr val="bg1"/>
                          </a:solidFill>
                          <a:effectLst/>
                        </a:rPr>
                        <a:t>Derivados del Comercio</a:t>
                      </a:r>
                    </a:p>
                    <a:p>
                      <a:pPr marL="0" algn="ctr" defTabSz="914400" rtl="0" eaLnBrk="1" fontAlgn="b" latinLnBrk="0" hangingPunct="1"/>
                      <a:r>
                        <a:rPr lang="es-ES" sz="1400" b="1" u="none" strike="noStrike" kern="1200" dirty="0" smtClean="0">
                          <a:solidFill>
                            <a:schemeClr val="bg1"/>
                          </a:solidFill>
                          <a:effectLst/>
                        </a:rPr>
                        <a:t> </a:t>
                      </a:r>
                      <a:r>
                        <a:rPr lang="es-ES" sz="1400" b="1" u="none" strike="noStrike" kern="1200" dirty="0">
                          <a:solidFill>
                            <a:schemeClr val="bg1"/>
                          </a:solidFill>
                          <a:effectLst/>
                        </a:rPr>
                        <a:t>Interno</a:t>
                      </a:r>
                      <a:endParaRPr lang="es-ES" sz="1400" b="1" u="none" strike="noStrike" kern="1200" dirty="0">
                        <a:solidFill>
                          <a:schemeClr val="bg1"/>
                        </a:solidFill>
                        <a:effectLst/>
                        <a:latin typeface="+mn-lt"/>
                        <a:ea typeface="+mn-ea"/>
                        <a:cs typeface="+mn-cs"/>
                      </a:endParaRP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smtClean="0">
                          <a:solidFill>
                            <a:schemeClr val="bg1"/>
                          </a:solidFill>
                          <a:effectLst/>
                        </a:rPr>
                        <a:t>Derivados</a:t>
                      </a:r>
                      <a:r>
                        <a:rPr lang="es-ES" sz="1400" b="1" u="none" strike="noStrike" kern="1200" baseline="0" dirty="0" smtClean="0">
                          <a:solidFill>
                            <a:schemeClr val="bg1"/>
                          </a:solidFill>
                          <a:effectLst/>
                        </a:rPr>
                        <a:t> del </a:t>
                      </a:r>
                      <a:r>
                        <a:rPr lang="es-ES" sz="1400" b="1" u="none" strike="noStrike" kern="1200" dirty="0" smtClean="0">
                          <a:solidFill>
                            <a:schemeClr val="bg1"/>
                          </a:solidFill>
                          <a:effectLst/>
                        </a:rPr>
                        <a:t>Comercio</a:t>
                      </a:r>
                    </a:p>
                    <a:p>
                      <a:pPr marL="0" algn="ctr" defTabSz="914400" rtl="0" eaLnBrk="1" fontAlgn="b" latinLnBrk="0" hangingPunct="1"/>
                      <a:r>
                        <a:rPr lang="es-ES" sz="1400" b="1" u="none" strike="noStrike" kern="1200" dirty="0" smtClean="0">
                          <a:solidFill>
                            <a:schemeClr val="bg1"/>
                          </a:solidFill>
                          <a:effectLst/>
                        </a:rPr>
                        <a:t> </a:t>
                      </a:r>
                      <a:r>
                        <a:rPr lang="es-ES" sz="1400" b="1" u="none" strike="noStrike" kern="1200" dirty="0">
                          <a:solidFill>
                            <a:schemeClr val="bg1"/>
                          </a:solidFill>
                          <a:effectLst/>
                        </a:rPr>
                        <a:t>Exterior</a:t>
                      </a:r>
                      <a:endParaRPr lang="es-ES" sz="1400" b="1" u="none" strike="noStrike" kern="1200" dirty="0">
                        <a:solidFill>
                          <a:schemeClr val="bg1"/>
                        </a:solidFill>
                        <a:effectLst/>
                        <a:latin typeface="+mn-lt"/>
                        <a:ea typeface="+mn-ea"/>
                        <a:cs typeface="+mn-cs"/>
                      </a:endParaRPr>
                    </a:p>
                  </a:txBody>
                  <a:tcPr marL="9525" marR="9525" marT="9525" marB="0" anchor="ctr">
                    <a:solidFill>
                      <a:schemeClr val="accent2">
                        <a:lumMod val="75000"/>
                      </a:schemeClr>
                    </a:solidFill>
                  </a:tcPr>
                </a:tc>
              </a:tr>
              <a:tr h="358945">
                <a:tc>
                  <a:txBody>
                    <a:bodyPr/>
                    <a:lstStyle/>
                    <a:p>
                      <a:pPr marL="0" algn="ctr" defTabSz="914400" rtl="0" eaLnBrk="1" fontAlgn="b" latinLnBrk="0" hangingPunct="1"/>
                      <a:r>
                        <a:rPr lang="es-ES" sz="1400" u="none" strike="noStrike" kern="1200" dirty="0">
                          <a:effectLst/>
                        </a:rPr>
                        <a:t>2007</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45,3%</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54,7%</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dirty="0">
                          <a:effectLst/>
                        </a:rPr>
                        <a:t>2008</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45,1%</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54,9%</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a:effectLst/>
                        </a:rPr>
                        <a:t>2009</a:t>
                      </a:r>
                      <a:endParaRPr lang="es-ES" sz="1400" u="none" strike="noStrike" kern="120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52,1%</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47,9%</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a:effectLst/>
                        </a:rPr>
                        <a:t>2010</a:t>
                      </a:r>
                      <a:endParaRPr lang="es-ES" sz="1400" u="none" strike="noStrike" kern="120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46,7%</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53,3%</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dirty="0">
                          <a:effectLst/>
                        </a:rPr>
                        <a:t>2011</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47,9%</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a:effectLst/>
                        </a:rPr>
                        <a:t>52,1%</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2012</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51,2%</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48,8%</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2013</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53%</a:t>
                      </a:r>
                      <a:endParaRPr lang="es-ES" sz="1400" u="none" strike="noStrike" kern="1200" dirty="0">
                        <a:solidFill>
                          <a:schemeClr val="tx1"/>
                        </a:solidFill>
                        <a:effectLst/>
                        <a:latin typeface="+mn-lt"/>
                        <a:ea typeface="+mn-ea"/>
                        <a:cs typeface="+mn-cs"/>
                      </a:endParaRPr>
                    </a:p>
                  </a:txBody>
                  <a:tcPr marL="9525" marR="9525" marT="9525" marB="0" anchor="b"/>
                </a:tc>
                <a:tc>
                  <a:txBody>
                    <a:bodyPr/>
                    <a:lstStyle/>
                    <a:p>
                      <a:pPr marL="0" algn="ctr" defTabSz="914400" rtl="0" eaLnBrk="1" fontAlgn="b" latinLnBrk="0" hangingPunct="1"/>
                      <a:r>
                        <a:rPr lang="es-ES" sz="1400" u="none" strike="noStrike" kern="1200" dirty="0" smtClean="0">
                          <a:solidFill>
                            <a:schemeClr val="tx1"/>
                          </a:solidFill>
                          <a:effectLst/>
                          <a:latin typeface="+mn-lt"/>
                          <a:ea typeface="+mn-ea"/>
                          <a:cs typeface="+mn-cs"/>
                        </a:rPr>
                        <a:t>47%</a:t>
                      </a:r>
                      <a:endParaRPr lang="es-ES" sz="1400" u="none" strike="noStrike" kern="1200" dirty="0">
                        <a:solidFill>
                          <a:schemeClr val="tx1"/>
                        </a:solidFill>
                        <a:effectLst/>
                        <a:latin typeface="+mn-lt"/>
                        <a:ea typeface="+mn-ea"/>
                        <a:cs typeface="+mn-cs"/>
                      </a:endParaRPr>
                    </a:p>
                  </a:txBody>
                  <a:tcPr marL="9525" marR="9525" marT="9525" marB="0" anchor="b"/>
                </a:tc>
              </a:tr>
              <a:tr h="358945">
                <a:tc>
                  <a:txBody>
                    <a:bodyPr/>
                    <a:lstStyle/>
                    <a:p>
                      <a:pPr marL="0" algn="ctr" defTabSz="914400" rtl="0" eaLnBrk="1" fontAlgn="b" latinLnBrk="0" hangingPunct="1"/>
                      <a:r>
                        <a:rPr lang="es-ES" sz="1800" b="1" u="none" strike="noStrike" kern="1200" dirty="0">
                          <a:solidFill>
                            <a:schemeClr val="bg1"/>
                          </a:solidFill>
                          <a:effectLst/>
                          <a:latin typeface="+mn-lt"/>
                          <a:ea typeface="+mn-ea"/>
                          <a:cs typeface="+mn-cs"/>
                        </a:rPr>
                        <a:t>Promedio</a:t>
                      </a: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smtClean="0">
                          <a:solidFill>
                            <a:schemeClr val="bg1"/>
                          </a:solidFill>
                          <a:effectLst/>
                        </a:rPr>
                        <a:t>48,7%</a:t>
                      </a:r>
                      <a:endParaRPr lang="es-ES" sz="1400" b="1" u="none" strike="noStrike" kern="1200" dirty="0">
                        <a:solidFill>
                          <a:schemeClr val="bg1"/>
                        </a:solidFill>
                        <a:effectLst/>
                        <a:latin typeface="+mn-lt"/>
                        <a:ea typeface="+mn-ea"/>
                        <a:cs typeface="+mn-cs"/>
                      </a:endParaRPr>
                    </a:p>
                  </a:txBody>
                  <a:tcPr marL="9525" marR="9525" marT="9525" marB="0" anchor="ctr">
                    <a:solidFill>
                      <a:schemeClr val="accent2">
                        <a:lumMod val="75000"/>
                      </a:schemeClr>
                    </a:solidFill>
                  </a:tcPr>
                </a:tc>
                <a:tc>
                  <a:txBody>
                    <a:bodyPr/>
                    <a:lstStyle/>
                    <a:p>
                      <a:pPr marL="0" algn="ctr" defTabSz="914400" rtl="0" eaLnBrk="1" fontAlgn="b" latinLnBrk="0" hangingPunct="1"/>
                      <a:r>
                        <a:rPr lang="es-ES" sz="1400" b="1" u="none" strike="noStrike" kern="1200" dirty="0" smtClean="0">
                          <a:solidFill>
                            <a:schemeClr val="bg1"/>
                          </a:solidFill>
                          <a:effectLst/>
                        </a:rPr>
                        <a:t>51,3%</a:t>
                      </a:r>
                      <a:endParaRPr lang="es-ES" sz="1400" b="1" u="none" strike="noStrike" kern="1200" dirty="0">
                        <a:solidFill>
                          <a:schemeClr val="bg1"/>
                        </a:solidFill>
                        <a:effectLst/>
                        <a:latin typeface="+mn-lt"/>
                        <a:ea typeface="+mn-ea"/>
                        <a:cs typeface="+mn-cs"/>
                      </a:endParaRPr>
                    </a:p>
                  </a:txBody>
                  <a:tcPr marL="9525" marR="9525" marT="9525" marB="0" anchor="ctr">
                    <a:solidFill>
                      <a:schemeClr val="accent2">
                        <a:lumMod val="75000"/>
                      </a:schemeClr>
                    </a:solidFill>
                  </a:tcPr>
                </a:tc>
              </a:tr>
            </a:tbl>
          </a:graphicData>
        </a:graphic>
      </p:graphicFrame>
      <p:sp>
        <p:nvSpPr>
          <p:cNvPr id="7" name="6 CuadroTexto"/>
          <p:cNvSpPr txBox="1"/>
          <p:nvPr/>
        </p:nvSpPr>
        <p:spPr>
          <a:xfrm>
            <a:off x="539552" y="5157192"/>
            <a:ext cx="8064896" cy="938719"/>
          </a:xfrm>
          <a:prstGeom prst="rect">
            <a:avLst/>
          </a:prstGeom>
          <a:noFill/>
        </p:spPr>
        <p:txBody>
          <a:bodyPr wrap="square" rtlCol="0">
            <a:spAutoFit/>
          </a:bodyPr>
          <a:lstStyle/>
          <a:p>
            <a:pPr algn="just">
              <a:lnSpc>
                <a:spcPts val="2200"/>
              </a:lnSpc>
              <a:spcBef>
                <a:spcPct val="20000"/>
              </a:spcBef>
              <a:buClr>
                <a:srgbClr val="CE006F"/>
              </a:buClr>
              <a:buSzPct val="110000"/>
            </a:pPr>
            <a:r>
              <a:rPr lang="es-ES" dirty="0">
                <a:solidFill>
                  <a:schemeClr val="tx2">
                    <a:lumMod val="50000"/>
                  </a:schemeClr>
                </a:solidFill>
                <a:latin typeface="+mn-lt"/>
              </a:rPr>
              <a:t>Se observa claramente la alta dependencia de la recaudación tributaria de las operaciones de comercio </a:t>
            </a:r>
            <a:r>
              <a:rPr lang="es-ES" dirty="0" smtClean="0">
                <a:solidFill>
                  <a:schemeClr val="tx2">
                    <a:lumMod val="50000"/>
                  </a:schemeClr>
                </a:solidFill>
                <a:latin typeface="+mn-lt"/>
              </a:rPr>
              <a:t>exterior (incluye aranceles, IVA y Selectivo), </a:t>
            </a:r>
            <a:r>
              <a:rPr lang="es-ES" dirty="0">
                <a:solidFill>
                  <a:schemeClr val="tx2">
                    <a:lumMod val="50000"/>
                  </a:schemeClr>
                </a:solidFill>
                <a:latin typeface="+mn-lt"/>
              </a:rPr>
              <a:t>representando más del 50% del total de ingresos tributarios.</a:t>
            </a:r>
          </a:p>
        </p:txBody>
      </p:sp>
    </p:spTree>
    <p:extLst>
      <p:ext uri="{BB962C8B-B14F-4D97-AF65-F5344CB8AC3E}">
        <p14:creationId xmlns:p14="http://schemas.microsoft.com/office/powerpoint/2010/main" val="19117201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14</a:t>
            </a:fld>
            <a:endParaRPr lang="es-ES"/>
          </a:p>
        </p:txBody>
      </p:sp>
      <p:sp>
        <p:nvSpPr>
          <p:cNvPr id="2" name="1 Título"/>
          <p:cNvSpPr>
            <a:spLocks noGrp="1"/>
          </p:cNvSpPr>
          <p:nvPr>
            <p:ph type="title" idx="4294967295"/>
          </p:nvPr>
        </p:nvSpPr>
        <p:spPr>
          <a:xfrm>
            <a:off x="0" y="692150"/>
            <a:ext cx="9036496"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Reforma Tributaria de la Ley 2421/04</a:t>
            </a:r>
          </a:p>
        </p:txBody>
      </p:sp>
      <p:sp>
        <p:nvSpPr>
          <p:cNvPr id="3" name="2 Marcador de contenido"/>
          <p:cNvSpPr>
            <a:spLocks noGrp="1"/>
          </p:cNvSpPr>
          <p:nvPr>
            <p:ph idx="4294967295"/>
          </p:nvPr>
        </p:nvSpPr>
        <p:spPr>
          <a:xfrm>
            <a:off x="251520" y="1484784"/>
            <a:ext cx="8643938" cy="4525962"/>
          </a:xfrm>
        </p:spPr>
        <p:txBody>
          <a:bodyPr/>
          <a:lstStyle/>
          <a:p>
            <a:pPr algn="just"/>
            <a:r>
              <a:rPr lang="es-ES" sz="2400" dirty="0" smtClean="0"/>
              <a:t>En el 2004 la implementación de la Ley 2421/04 de Reordenamiento Administrativo y Adecuación Fiscal introdujo una serie de modificaciones en el sistema tributario que se regía por la Ley 125/91.</a:t>
            </a:r>
          </a:p>
          <a:p>
            <a:pPr algn="just"/>
            <a:r>
              <a:rPr lang="es-ES" sz="2400" dirty="0" smtClean="0"/>
              <a:t>La tasa del impuesto que grava las actividades comerciales industriales y de servicios (IRACIS) se redujo del 30% al 20% en el primer año y 10% a partir del segundo año.  </a:t>
            </a:r>
          </a:p>
          <a:p>
            <a:pPr algn="just"/>
            <a:r>
              <a:rPr lang="es-ES" sz="2400" dirty="0" smtClean="0"/>
              <a:t>Con relación al IVA cuya tasa era del 10%, se extendió la base y se redujo la tasa para medicamentos y artículos de la canasta familiar al 5%.</a:t>
            </a:r>
          </a:p>
          <a:p>
            <a:pPr>
              <a:buNone/>
            </a:pPr>
            <a:endParaRPr lang="es-E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Rectángulo"/>
          <p:cNvSpPr/>
          <p:nvPr/>
        </p:nvSpPr>
        <p:spPr>
          <a:xfrm>
            <a:off x="5292080" y="1829056"/>
            <a:ext cx="2808312" cy="3000396"/>
          </a:xfrm>
          <a:prstGeom prst="rect">
            <a:avLst/>
          </a:prstGeom>
          <a:gradFill>
            <a:gsLst>
              <a:gs pos="52000">
                <a:schemeClr val="accent1">
                  <a:tint val="37000"/>
                  <a:satMod val="300000"/>
                  <a:alpha val="18000"/>
                </a:schemeClr>
              </a:gs>
              <a:gs pos="100000">
                <a:schemeClr val="accent1">
                  <a:tint val="15000"/>
                  <a:satMod val="350000"/>
                  <a:alpha val="18000"/>
                </a:schemeClr>
              </a:gs>
            </a:gsLst>
            <a:lin ang="16200000" scaled="1"/>
          </a:gradFill>
          <a:ln>
            <a:noFill/>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s-ES" sz="1100" b="1" cap="none" spc="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graphicFrame>
        <p:nvGraphicFramePr>
          <p:cNvPr id="9" name="1 Gráfico"/>
          <p:cNvGraphicFramePr>
            <a:graphicFrameLocks/>
          </p:cNvGraphicFramePr>
          <p:nvPr>
            <p:extLst>
              <p:ext uri="{D42A27DB-BD31-4B8C-83A1-F6EECF244321}">
                <p14:modId xmlns:p14="http://schemas.microsoft.com/office/powerpoint/2010/main" val="3559484380"/>
              </p:ext>
            </p:extLst>
          </p:nvPr>
        </p:nvGraphicFramePr>
        <p:xfrm>
          <a:off x="1016002" y="1700808"/>
          <a:ext cx="7008068" cy="3462338"/>
        </p:xfrm>
        <a:graphic>
          <a:graphicData uri="http://schemas.openxmlformats.org/drawingml/2006/chart">
            <c:chart xmlns:c="http://schemas.openxmlformats.org/drawingml/2006/chart" xmlns:r="http://schemas.openxmlformats.org/officeDocument/2006/relationships" r:id="rId2"/>
          </a:graphicData>
        </a:graphic>
      </p:graphicFrame>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15</a:t>
            </a:fld>
            <a:endParaRPr lang="es-ES"/>
          </a:p>
        </p:txBody>
      </p:sp>
      <p:sp>
        <p:nvSpPr>
          <p:cNvPr id="2" name="1 Título"/>
          <p:cNvSpPr>
            <a:spLocks noGrp="1"/>
          </p:cNvSpPr>
          <p:nvPr>
            <p:ph type="title" idx="4294967295"/>
          </p:nvPr>
        </p:nvSpPr>
        <p:spPr>
          <a:xfrm>
            <a:off x="0" y="714375"/>
            <a:ext cx="9036496"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Impuesto a la Renta </a:t>
            </a:r>
            <a:r>
              <a:rPr lang="es-ES" sz="2800" b="1" dirty="0" smtClean="0">
                <a:solidFill>
                  <a:srgbClr val="F79646"/>
                </a:solidFill>
                <a:effectLst>
                  <a:outerShdw blurRad="38100" dist="38100" dir="2700000" algn="tl">
                    <a:srgbClr val="000000">
                      <a:alpha val="43137"/>
                    </a:srgbClr>
                  </a:outerShdw>
                </a:effectLst>
                <a:latin typeface="+mn-lt"/>
                <a:ea typeface="+mn-ea"/>
                <a:cs typeface="+mn-cs"/>
              </a:rPr>
              <a:t>Empresarial</a:t>
            </a:r>
            <a:br>
              <a:rPr lang="es-ES" sz="2800" b="1" dirty="0" smtClean="0">
                <a:solidFill>
                  <a:srgbClr val="F79646"/>
                </a:solidFill>
                <a:effectLst>
                  <a:outerShdw blurRad="38100" dist="38100" dir="2700000" algn="tl">
                    <a:srgbClr val="000000">
                      <a:alpha val="43137"/>
                    </a:srgbClr>
                  </a:outerShdw>
                </a:effectLst>
                <a:latin typeface="+mn-lt"/>
                <a:ea typeface="+mn-ea"/>
                <a:cs typeface="+mn-cs"/>
              </a:rPr>
            </a:br>
            <a:r>
              <a:rPr lang="es-ES" sz="1400" b="1" dirty="0">
                <a:solidFill>
                  <a:srgbClr val="3B816A"/>
                </a:solidFill>
              </a:rPr>
              <a:t>En miles de millones de G.</a:t>
            </a:r>
          </a:p>
        </p:txBody>
      </p:sp>
      <p:sp>
        <p:nvSpPr>
          <p:cNvPr id="8" name="7 CuadroTexto"/>
          <p:cNvSpPr txBox="1"/>
          <p:nvPr/>
        </p:nvSpPr>
        <p:spPr>
          <a:xfrm>
            <a:off x="467544" y="5301208"/>
            <a:ext cx="8104984" cy="1323439"/>
          </a:xfrm>
          <a:prstGeom prst="rect">
            <a:avLst/>
          </a:prstGeom>
          <a:noFill/>
        </p:spPr>
        <p:txBody>
          <a:bodyPr wrap="square" rtlCol="0">
            <a:spAutoFit/>
          </a:bodyPr>
          <a:lstStyle/>
          <a:p>
            <a:pPr algn="just">
              <a:spcBef>
                <a:spcPct val="20000"/>
              </a:spcBef>
              <a:buClr>
                <a:srgbClr val="CE006F"/>
              </a:buClr>
              <a:buSzPct val="110000"/>
            </a:pPr>
            <a:r>
              <a:rPr lang="es-ES" sz="2000" dirty="0">
                <a:solidFill>
                  <a:schemeClr val="tx2">
                    <a:lumMod val="50000"/>
                  </a:schemeClr>
                </a:solidFill>
                <a:latin typeface="+mn-lt"/>
              </a:rPr>
              <a:t>En el 2004 la recaudación del IRACIS aumentó en 49%. La reforma produjo un cambio en la tendencia generando un crecimiento promedio del 20% en el periodo 2004-2013 cuando durante el periodo 1992-2003 el promedio se situaba en 16%.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16</a:t>
            </a:fld>
            <a:endParaRPr lang="es-ES"/>
          </a:p>
        </p:txBody>
      </p:sp>
      <p:sp>
        <p:nvSpPr>
          <p:cNvPr id="2" name="1 Título"/>
          <p:cNvSpPr>
            <a:spLocks noGrp="1"/>
          </p:cNvSpPr>
          <p:nvPr>
            <p:ph type="title" idx="4294967295"/>
          </p:nvPr>
        </p:nvSpPr>
        <p:spPr>
          <a:xfrm>
            <a:off x="0" y="714375"/>
            <a:ext cx="91440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Rendimiento del IVA en la Región</a:t>
            </a:r>
          </a:p>
        </p:txBody>
      </p:sp>
      <p:graphicFrame>
        <p:nvGraphicFramePr>
          <p:cNvPr id="6" name="5 Tabla"/>
          <p:cNvGraphicFramePr>
            <a:graphicFrameLocks noGrp="1"/>
          </p:cNvGraphicFramePr>
          <p:nvPr>
            <p:extLst>
              <p:ext uri="{D42A27DB-BD31-4B8C-83A1-F6EECF244321}">
                <p14:modId xmlns:p14="http://schemas.microsoft.com/office/powerpoint/2010/main" val="3131559340"/>
              </p:ext>
            </p:extLst>
          </p:nvPr>
        </p:nvGraphicFramePr>
        <p:xfrm>
          <a:off x="4429124" y="1785926"/>
          <a:ext cx="3887290" cy="2291147"/>
        </p:xfrm>
        <a:graphic>
          <a:graphicData uri="http://schemas.openxmlformats.org/drawingml/2006/table">
            <a:tbl>
              <a:tblPr/>
              <a:tblGrid>
                <a:gridCol w="777458"/>
                <a:gridCol w="777458"/>
                <a:gridCol w="777458"/>
                <a:gridCol w="777458"/>
                <a:gridCol w="777458"/>
              </a:tblGrid>
              <a:tr h="528727">
                <a:tc>
                  <a:txBody>
                    <a:bodyPr/>
                    <a:lstStyle/>
                    <a:p>
                      <a:pPr algn="ctr" fontAlgn="b"/>
                      <a:r>
                        <a:rPr lang="es-ES" sz="1400" b="1" i="0" u="none" strike="noStrike" dirty="0">
                          <a:solidFill>
                            <a:schemeClr val="bg1"/>
                          </a:solidFill>
                          <a:latin typeface="Calibri"/>
                        </a:rPr>
                        <a:t>País </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b"/>
                      <a:r>
                        <a:rPr lang="es-ES" sz="1400" b="1" i="0" u="none" strike="noStrike" dirty="0">
                          <a:solidFill>
                            <a:schemeClr val="bg1"/>
                          </a:solidFill>
                          <a:latin typeface="Calibri"/>
                        </a:rPr>
                        <a:t>1990</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b"/>
                      <a:r>
                        <a:rPr lang="es-ES" sz="1400" b="1" i="0" u="none" strike="noStrike" dirty="0">
                          <a:solidFill>
                            <a:schemeClr val="bg1"/>
                          </a:solidFill>
                          <a:latin typeface="Calibri"/>
                        </a:rPr>
                        <a:t>1995</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b"/>
                      <a:r>
                        <a:rPr lang="es-ES" sz="1400" b="1" i="0" u="none" strike="noStrike" dirty="0">
                          <a:solidFill>
                            <a:schemeClr val="bg1"/>
                          </a:solidFill>
                          <a:latin typeface="Calibri"/>
                        </a:rPr>
                        <a:t>2005</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b"/>
                      <a:r>
                        <a:rPr lang="es-ES" sz="1400" b="1" i="0" u="none" strike="noStrike" dirty="0" smtClean="0">
                          <a:solidFill>
                            <a:schemeClr val="bg1"/>
                          </a:solidFill>
                          <a:latin typeface="Calibri"/>
                        </a:rPr>
                        <a:t>2012</a:t>
                      </a:r>
                      <a:endParaRPr lang="es-ES" sz="1400" b="1" i="0" u="none" strike="noStrike" dirty="0">
                        <a:solidFill>
                          <a:schemeClr val="bg1"/>
                        </a:solidFill>
                        <a:latin typeface="Calibri"/>
                      </a:endParaRP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r>
              <a:tr h="352484">
                <a:tc>
                  <a:txBody>
                    <a:bodyPr/>
                    <a:lstStyle/>
                    <a:p>
                      <a:pPr algn="l" fontAlgn="b"/>
                      <a:r>
                        <a:rPr lang="es-ES" sz="1400" b="0" i="0" u="none" strike="noStrike" dirty="0">
                          <a:solidFill>
                            <a:srgbClr val="000000"/>
                          </a:solidFill>
                          <a:latin typeface="Calibri"/>
                        </a:rPr>
                        <a:t>Argentina</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2,5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6,3</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6,6</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7,9</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52484">
                <a:tc>
                  <a:txBody>
                    <a:bodyPr/>
                    <a:lstStyle/>
                    <a:p>
                      <a:pPr algn="l" fontAlgn="b"/>
                      <a:r>
                        <a:rPr lang="es-ES" sz="1400" b="0" i="0" u="none" strike="noStrike">
                          <a:solidFill>
                            <a:srgbClr val="000000"/>
                          </a:solidFill>
                          <a:latin typeface="Calibri"/>
                        </a:rPr>
                        <a:t>Brasil</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10,4</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8,6</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8,3</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7,5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52484">
                <a:tc>
                  <a:txBody>
                    <a:bodyPr/>
                    <a:lstStyle/>
                    <a:p>
                      <a:pPr algn="l" fontAlgn="b"/>
                      <a:r>
                        <a:rPr lang="es-ES" sz="1400" b="0" i="0" u="none" strike="noStrike" dirty="0">
                          <a:solidFill>
                            <a:srgbClr val="000000"/>
                          </a:solidFill>
                          <a:latin typeface="Calibri"/>
                        </a:rPr>
                        <a:t>Chile</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6,4</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7,5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7,8</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7,6</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52484">
                <a:tc>
                  <a:txBody>
                    <a:bodyPr/>
                    <a:lstStyle/>
                    <a:p>
                      <a:pPr algn="l" fontAlgn="b"/>
                      <a:r>
                        <a:rPr lang="es-ES" sz="1400" b="0" i="0" u="none" strike="noStrike">
                          <a:solidFill>
                            <a:srgbClr val="000000"/>
                          </a:solidFill>
                          <a:latin typeface="Calibri"/>
                        </a:rPr>
                        <a:t>Paraguay </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4,9</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5,3</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600" b="1" i="0" u="none" strike="noStrike" dirty="0">
                          <a:solidFill>
                            <a:srgbClr val="FF0000"/>
                          </a:solidFill>
                          <a:latin typeface="Calibri"/>
                        </a:rPr>
                        <a:t>6,8</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52484">
                <a:tc>
                  <a:txBody>
                    <a:bodyPr/>
                    <a:lstStyle/>
                    <a:p>
                      <a:pPr algn="l" fontAlgn="b"/>
                      <a:r>
                        <a:rPr lang="es-ES" sz="1400" b="0" i="0" u="none" strike="noStrike">
                          <a:solidFill>
                            <a:srgbClr val="000000"/>
                          </a:solidFill>
                          <a:latin typeface="Calibri"/>
                        </a:rPr>
                        <a:t>Uruguay</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5,5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6,6</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8,1</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8,8</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bl>
          </a:graphicData>
        </a:graphic>
      </p:graphicFrame>
      <p:sp>
        <p:nvSpPr>
          <p:cNvPr id="8" name="7 CuadroTexto"/>
          <p:cNvSpPr txBox="1"/>
          <p:nvPr/>
        </p:nvSpPr>
        <p:spPr>
          <a:xfrm>
            <a:off x="857224" y="4286256"/>
            <a:ext cx="5643602" cy="261610"/>
          </a:xfrm>
          <a:prstGeom prst="rect">
            <a:avLst/>
          </a:prstGeom>
          <a:noFill/>
        </p:spPr>
        <p:txBody>
          <a:bodyPr wrap="square" rtlCol="0">
            <a:spAutoFit/>
          </a:bodyPr>
          <a:lstStyle/>
          <a:p>
            <a:r>
              <a:rPr lang="es-ES" sz="1100" dirty="0" smtClean="0"/>
              <a:t>Fuente: Observatorio Fiscal de Latinoamérica y el Caribe</a:t>
            </a:r>
            <a:endParaRPr lang="es-ES" sz="1100" dirty="0"/>
          </a:p>
        </p:txBody>
      </p:sp>
      <p:graphicFrame>
        <p:nvGraphicFramePr>
          <p:cNvPr id="9" name="8 Tabla"/>
          <p:cNvGraphicFramePr>
            <a:graphicFrameLocks noGrp="1"/>
          </p:cNvGraphicFramePr>
          <p:nvPr>
            <p:extLst>
              <p:ext uri="{D42A27DB-BD31-4B8C-83A1-F6EECF244321}">
                <p14:modId xmlns:p14="http://schemas.microsoft.com/office/powerpoint/2010/main" val="1105623516"/>
              </p:ext>
            </p:extLst>
          </p:nvPr>
        </p:nvGraphicFramePr>
        <p:xfrm>
          <a:off x="857224" y="1785926"/>
          <a:ext cx="3357586" cy="2492843"/>
        </p:xfrm>
        <a:graphic>
          <a:graphicData uri="http://schemas.openxmlformats.org/drawingml/2006/table">
            <a:tbl>
              <a:tblPr/>
              <a:tblGrid>
                <a:gridCol w="785818"/>
                <a:gridCol w="1000132"/>
                <a:gridCol w="749370"/>
                <a:gridCol w="822266"/>
              </a:tblGrid>
              <a:tr h="653147">
                <a:tc>
                  <a:txBody>
                    <a:bodyPr/>
                    <a:lstStyle/>
                    <a:p>
                      <a:pPr algn="ctr" fontAlgn="b"/>
                      <a:r>
                        <a:rPr lang="es-ES" sz="1400" b="1" i="0" u="none" strike="noStrike" dirty="0">
                          <a:solidFill>
                            <a:schemeClr val="bg1"/>
                          </a:solidFill>
                          <a:latin typeface="Calibri"/>
                        </a:rPr>
                        <a:t> </a:t>
                      </a:r>
                      <a:r>
                        <a:rPr lang="es-ES" sz="1400" b="1" i="0" u="none" strike="noStrike" dirty="0" smtClean="0">
                          <a:solidFill>
                            <a:schemeClr val="bg1"/>
                          </a:solidFill>
                          <a:latin typeface="+mn-lt"/>
                        </a:rPr>
                        <a:t>País </a:t>
                      </a:r>
                      <a:endParaRPr lang="es-ES" sz="1400" b="1" i="0" u="none" strike="noStrike" dirty="0">
                        <a:solidFill>
                          <a:schemeClr val="bg1"/>
                        </a:solidFill>
                        <a:latin typeface="Calibri"/>
                      </a:endParaRP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ctr"/>
                      <a:r>
                        <a:rPr lang="es-ES" sz="1400" b="1" i="0" u="none" strike="noStrike" dirty="0">
                          <a:solidFill>
                            <a:schemeClr val="bg1"/>
                          </a:solidFill>
                          <a:latin typeface="Calibri"/>
                        </a:rPr>
                        <a:t>Año de introducción</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ctr"/>
                      <a:r>
                        <a:rPr lang="es-ES" sz="1400" b="1" i="0" u="none" strike="noStrike" dirty="0">
                          <a:solidFill>
                            <a:schemeClr val="bg1"/>
                          </a:solidFill>
                          <a:latin typeface="Calibri"/>
                        </a:rPr>
                        <a:t>Tasa Inicial</a:t>
                      </a: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c>
                  <a:txBody>
                    <a:bodyPr/>
                    <a:lstStyle/>
                    <a:p>
                      <a:pPr algn="ctr" fontAlgn="ctr"/>
                      <a:r>
                        <a:rPr lang="es-ES" sz="1400" b="1" i="0" u="none" strike="noStrike" dirty="0" smtClean="0">
                          <a:solidFill>
                            <a:schemeClr val="bg1"/>
                          </a:solidFill>
                          <a:latin typeface="Calibri"/>
                        </a:rPr>
                        <a:t>2012</a:t>
                      </a:r>
                      <a:endParaRPr lang="es-ES" sz="1400" b="1" i="0" u="none" strike="noStrike" dirty="0">
                        <a:solidFill>
                          <a:schemeClr val="bg1"/>
                        </a:solidFill>
                        <a:latin typeface="Calibri"/>
                      </a:endParaRPr>
                    </a:p>
                  </a:txBody>
                  <a:tcPr marL="0" marR="0" marT="0" marB="0" anchor="ctr">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2">
                        <a:lumMod val="75000"/>
                      </a:schemeClr>
                    </a:solidFill>
                  </a:tcPr>
                </a:tc>
              </a:tr>
              <a:tr h="326574">
                <a:tc>
                  <a:txBody>
                    <a:bodyPr/>
                    <a:lstStyle/>
                    <a:p>
                      <a:pPr algn="l" fontAlgn="b"/>
                      <a:r>
                        <a:rPr lang="es-ES" sz="1400" b="0" i="0" u="none" strike="noStrike" dirty="0">
                          <a:solidFill>
                            <a:srgbClr val="000000"/>
                          </a:solidFill>
                          <a:latin typeface="Calibri"/>
                        </a:rPr>
                        <a:t>Argentina</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1975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16</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21</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26574">
                <a:tc>
                  <a:txBody>
                    <a:bodyPr/>
                    <a:lstStyle/>
                    <a:p>
                      <a:pPr marL="0" algn="ctr" defTabSz="914400" rtl="0" eaLnBrk="1" fontAlgn="b" latinLnBrk="0" hangingPunct="1"/>
                      <a:r>
                        <a:rPr lang="es-ES" sz="1400" b="0" i="0" u="none" strike="noStrike" kern="1200" dirty="0" smtClean="0">
                          <a:solidFill>
                            <a:srgbClr val="000000"/>
                          </a:solidFill>
                          <a:latin typeface="Calibri"/>
                          <a:ea typeface="+mn-ea"/>
                          <a:cs typeface="+mn-cs"/>
                        </a:rPr>
                        <a:t>Brasil  </a:t>
                      </a:r>
                      <a:r>
                        <a:rPr lang="es-ES" sz="1050" b="0" i="0" u="none" strike="noStrike" kern="1200" dirty="0" smtClean="0">
                          <a:solidFill>
                            <a:srgbClr val="000000"/>
                          </a:solidFill>
                          <a:latin typeface="Calibri"/>
                          <a:ea typeface="+mn-ea"/>
                          <a:cs typeface="+mn-cs"/>
                        </a:rPr>
                        <a:t>(ICMS</a:t>
                      </a:r>
                      <a:r>
                        <a:rPr lang="es-ES" sz="1050" b="0" i="0" u="none" strike="noStrike" kern="1200" baseline="0" dirty="0" smtClean="0">
                          <a:solidFill>
                            <a:srgbClr val="000000"/>
                          </a:solidFill>
                          <a:latin typeface="Calibri"/>
                          <a:ea typeface="+mn-ea"/>
                          <a:cs typeface="+mn-cs"/>
                        </a:rPr>
                        <a:t> promedio)</a:t>
                      </a:r>
                      <a:endParaRPr lang="es-ES" sz="1400" b="0" i="0" u="none" strike="noStrike" kern="1200" dirty="0">
                        <a:solidFill>
                          <a:srgbClr val="000000"/>
                        </a:solidFill>
                        <a:latin typeface="Calibri"/>
                        <a:ea typeface="+mn-ea"/>
                        <a:cs typeface="+mn-cs"/>
                      </a:endParaRP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r>
                        <a:rPr lang="es-ES" sz="1400" b="0" i="0" u="none" strike="noStrike" kern="1200" dirty="0" smtClean="0">
                          <a:solidFill>
                            <a:srgbClr val="000000"/>
                          </a:solidFill>
                          <a:latin typeface="Calibri"/>
                          <a:ea typeface="+mn-ea"/>
                          <a:cs typeface="+mn-cs"/>
                        </a:rPr>
                        <a:t>1964</a:t>
                      </a:r>
                      <a:endParaRPr lang="es-ES" sz="1400" b="0" i="0" u="none" strike="noStrike" kern="1200" dirty="0">
                        <a:solidFill>
                          <a:srgbClr val="000000"/>
                        </a:solidFill>
                        <a:latin typeface="Calibri"/>
                        <a:ea typeface="+mn-ea"/>
                        <a:cs typeface="+mn-cs"/>
                      </a:endParaRP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r>
                        <a:rPr lang="es-ES" sz="1400" b="0" i="0" u="none" strike="noStrike" kern="1200" dirty="0" smtClean="0">
                          <a:solidFill>
                            <a:srgbClr val="000000"/>
                          </a:solidFill>
                          <a:latin typeface="Calibri"/>
                          <a:ea typeface="+mn-ea"/>
                          <a:cs typeface="+mn-cs"/>
                        </a:rPr>
                        <a:t>n/d</a:t>
                      </a:r>
                      <a:endParaRPr lang="es-ES" sz="1400" b="0" i="0" u="none" strike="noStrike" kern="1200" dirty="0">
                        <a:solidFill>
                          <a:srgbClr val="000000"/>
                        </a:solidFill>
                        <a:latin typeface="Calibri"/>
                        <a:ea typeface="+mn-ea"/>
                        <a:cs typeface="+mn-cs"/>
                      </a:endParaRP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r>
                        <a:rPr lang="es-ES" sz="1400" b="0" i="0" u="none" strike="noStrike" kern="1200" dirty="0">
                          <a:solidFill>
                            <a:srgbClr val="000000"/>
                          </a:solidFill>
                          <a:latin typeface="Calibri"/>
                          <a:ea typeface="+mn-ea"/>
                          <a:cs typeface="+mn-cs"/>
                        </a:rPr>
                        <a:t>20,5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chemeClr val="accent1">
                        <a:lumMod val="20000"/>
                        <a:lumOff val="80000"/>
                      </a:schemeClr>
                    </a:solidFill>
                  </a:tcPr>
                </a:tc>
              </a:tr>
              <a:tr h="326574">
                <a:tc>
                  <a:txBody>
                    <a:bodyPr/>
                    <a:lstStyle/>
                    <a:p>
                      <a:pPr algn="l" fontAlgn="b"/>
                      <a:r>
                        <a:rPr lang="es-ES" sz="1400" b="0" i="0" u="none" strike="noStrike" dirty="0">
                          <a:solidFill>
                            <a:srgbClr val="000000"/>
                          </a:solidFill>
                          <a:latin typeface="Calibri"/>
                        </a:rPr>
                        <a:t>Chile </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1975</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20</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19</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26574">
                <a:tc>
                  <a:txBody>
                    <a:bodyPr/>
                    <a:lstStyle/>
                    <a:p>
                      <a:pPr algn="l" fontAlgn="b"/>
                      <a:r>
                        <a:rPr lang="es-ES" sz="1400" b="0" i="0" u="none" strike="noStrike">
                          <a:solidFill>
                            <a:srgbClr val="000000"/>
                          </a:solidFill>
                          <a:latin typeface="Calibri"/>
                        </a:rPr>
                        <a:t>Paraguay</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1993</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10</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smtClean="0">
                          <a:solidFill>
                            <a:srgbClr val="000000"/>
                          </a:solidFill>
                          <a:latin typeface="Calibri"/>
                        </a:rPr>
                        <a:t>5 - 10</a:t>
                      </a:r>
                      <a:endParaRPr lang="es-ES" sz="1400" b="0" i="0" u="none" strike="noStrike" dirty="0">
                        <a:solidFill>
                          <a:srgbClr val="000000"/>
                        </a:solidFill>
                        <a:latin typeface="Calibri"/>
                      </a:endParaRP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r h="326574">
                <a:tc>
                  <a:txBody>
                    <a:bodyPr/>
                    <a:lstStyle/>
                    <a:p>
                      <a:pPr algn="l" fontAlgn="b"/>
                      <a:r>
                        <a:rPr lang="es-ES" sz="1400" b="0" i="0" u="none" strike="noStrike" dirty="0">
                          <a:solidFill>
                            <a:srgbClr val="000000"/>
                          </a:solidFill>
                          <a:latin typeface="Calibri"/>
                        </a:rPr>
                        <a:t>Uruguay</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1987</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21</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22</a:t>
                      </a:r>
                    </a:p>
                  </a:txBody>
                  <a:tcPr marL="0" marR="0" marT="0" marB="0" anchor="b">
                    <a:lnL w="6350" cap="flat" cmpd="sng" algn="ctr">
                      <a:solidFill>
                        <a:srgbClr val="538ED5"/>
                      </a:solidFill>
                      <a:prstDash val="solid"/>
                      <a:round/>
                      <a:headEnd type="none" w="med" len="med"/>
                      <a:tailEnd type="none" w="med" len="med"/>
                    </a:lnL>
                    <a:lnR w="6350" cap="flat" cmpd="sng" algn="ctr">
                      <a:solidFill>
                        <a:srgbClr val="538ED5"/>
                      </a:solidFill>
                      <a:prstDash val="solid"/>
                      <a:round/>
                      <a:headEnd type="none" w="med" len="med"/>
                      <a:tailEnd type="none" w="med" len="med"/>
                    </a:lnR>
                    <a:lnT w="6350" cap="flat" cmpd="sng" algn="ctr">
                      <a:solidFill>
                        <a:srgbClr val="538ED5"/>
                      </a:solidFill>
                      <a:prstDash val="solid"/>
                      <a:round/>
                      <a:headEnd type="none" w="med" len="med"/>
                      <a:tailEnd type="none" w="med" len="med"/>
                    </a:lnT>
                    <a:lnB w="6350" cap="flat" cmpd="sng" algn="ctr">
                      <a:solidFill>
                        <a:srgbClr val="538ED5"/>
                      </a:solidFill>
                      <a:prstDash val="solid"/>
                      <a:round/>
                      <a:headEnd type="none" w="med" len="med"/>
                      <a:tailEnd type="none" w="med" len="med"/>
                    </a:lnB>
                    <a:solidFill>
                      <a:srgbClr val="DBE5F1"/>
                    </a:solidFill>
                  </a:tcPr>
                </a:tc>
              </a:tr>
            </a:tbl>
          </a:graphicData>
        </a:graphic>
      </p:graphicFrame>
      <p:sp>
        <p:nvSpPr>
          <p:cNvPr id="10" name="9 CuadroTexto"/>
          <p:cNvSpPr txBox="1"/>
          <p:nvPr/>
        </p:nvSpPr>
        <p:spPr>
          <a:xfrm>
            <a:off x="1357290" y="1428736"/>
            <a:ext cx="2428892" cy="369332"/>
          </a:xfrm>
          <a:prstGeom prst="rect">
            <a:avLst/>
          </a:prstGeom>
          <a:noFill/>
        </p:spPr>
        <p:txBody>
          <a:bodyPr wrap="square" rtlCol="0">
            <a:spAutoFit/>
          </a:bodyPr>
          <a:lstStyle/>
          <a:p>
            <a:pPr algn="ctr"/>
            <a:r>
              <a:rPr lang="es-ES" dirty="0" smtClean="0"/>
              <a:t>Tasas </a:t>
            </a:r>
            <a:endParaRPr lang="es-ES" dirty="0"/>
          </a:p>
        </p:txBody>
      </p:sp>
      <p:sp>
        <p:nvSpPr>
          <p:cNvPr id="11" name="10 CuadroTexto"/>
          <p:cNvSpPr txBox="1"/>
          <p:nvPr/>
        </p:nvSpPr>
        <p:spPr>
          <a:xfrm>
            <a:off x="5072066" y="1428736"/>
            <a:ext cx="2428892" cy="369332"/>
          </a:xfrm>
          <a:prstGeom prst="rect">
            <a:avLst/>
          </a:prstGeom>
          <a:noFill/>
        </p:spPr>
        <p:txBody>
          <a:bodyPr wrap="square" rtlCol="0">
            <a:spAutoFit/>
          </a:bodyPr>
          <a:lstStyle/>
          <a:p>
            <a:pPr algn="ctr"/>
            <a:r>
              <a:rPr lang="es-ES" dirty="0" smtClean="0"/>
              <a:t>Rendimiento (%PIB) </a:t>
            </a:r>
            <a:endParaRPr lang="es-ES" dirty="0"/>
          </a:p>
        </p:txBody>
      </p:sp>
      <p:sp>
        <p:nvSpPr>
          <p:cNvPr id="12" name="11 CuadroTexto"/>
          <p:cNvSpPr txBox="1"/>
          <p:nvPr/>
        </p:nvSpPr>
        <p:spPr>
          <a:xfrm>
            <a:off x="611560" y="4857759"/>
            <a:ext cx="8136904" cy="1015663"/>
          </a:xfrm>
          <a:prstGeom prst="rect">
            <a:avLst/>
          </a:prstGeom>
          <a:noFill/>
        </p:spPr>
        <p:txBody>
          <a:bodyPr wrap="square" rtlCol="0">
            <a:spAutoFit/>
          </a:bodyPr>
          <a:lstStyle/>
          <a:p>
            <a:pPr algn="just">
              <a:spcBef>
                <a:spcPct val="20000"/>
              </a:spcBef>
              <a:buClr>
                <a:srgbClr val="CE006F"/>
              </a:buClr>
              <a:buSzPct val="110000"/>
            </a:pPr>
            <a:r>
              <a:rPr lang="es-ES" sz="2000" dirty="0">
                <a:solidFill>
                  <a:schemeClr val="tx2">
                    <a:lumMod val="50000"/>
                  </a:schemeClr>
                </a:solidFill>
                <a:latin typeface="+mn-lt"/>
              </a:rPr>
              <a:t>Paraguay cuenta con la tasa más baja de la región </a:t>
            </a:r>
            <a:r>
              <a:rPr lang="es-ES" sz="2000" dirty="0" smtClean="0">
                <a:solidFill>
                  <a:schemeClr val="tx2">
                    <a:lumMod val="50000"/>
                  </a:schemeClr>
                </a:solidFill>
                <a:latin typeface="+mn-lt"/>
              </a:rPr>
              <a:t>(5%-10%) </a:t>
            </a:r>
            <a:r>
              <a:rPr lang="es-ES" sz="2000" dirty="0">
                <a:solidFill>
                  <a:schemeClr val="tx2">
                    <a:lumMod val="50000"/>
                  </a:schemeClr>
                </a:solidFill>
                <a:latin typeface="+mn-lt"/>
              </a:rPr>
              <a:t>frente a un </a:t>
            </a:r>
            <a:r>
              <a:rPr lang="es-ES" sz="2000" dirty="0" smtClean="0">
                <a:solidFill>
                  <a:schemeClr val="tx2">
                    <a:lumMod val="50000"/>
                  </a:schemeClr>
                </a:solidFill>
                <a:latin typeface="+mn-lt"/>
              </a:rPr>
              <a:t>promedio </a:t>
            </a:r>
            <a:r>
              <a:rPr lang="es-ES" sz="2000" dirty="0">
                <a:solidFill>
                  <a:schemeClr val="tx2">
                    <a:lumMod val="50000"/>
                  </a:schemeClr>
                </a:solidFill>
                <a:latin typeface="+mn-lt"/>
              </a:rPr>
              <a:t>del 20% en los demás países. Sin embargo en términos del PIB el rendimiento del IVA paraguayo está en línea con el resto.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17</a:t>
            </a:fld>
            <a:endParaRPr lang="es-ES"/>
          </a:p>
        </p:txBody>
      </p:sp>
      <p:sp>
        <p:nvSpPr>
          <p:cNvPr id="2" name="1 Título"/>
          <p:cNvSpPr>
            <a:spLocks noGrp="1"/>
          </p:cNvSpPr>
          <p:nvPr>
            <p:ph type="title" idx="4294967295"/>
          </p:nvPr>
        </p:nvSpPr>
        <p:spPr>
          <a:xfrm>
            <a:off x="0" y="714375"/>
            <a:ext cx="91440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Cantidad de Contribuyentes</a:t>
            </a:r>
          </a:p>
        </p:txBody>
      </p:sp>
      <p:sp>
        <p:nvSpPr>
          <p:cNvPr id="6" name="5 CuadroTexto"/>
          <p:cNvSpPr txBox="1"/>
          <p:nvPr/>
        </p:nvSpPr>
        <p:spPr>
          <a:xfrm>
            <a:off x="539552" y="4653136"/>
            <a:ext cx="8327050" cy="1323439"/>
          </a:xfrm>
          <a:prstGeom prst="rect">
            <a:avLst/>
          </a:prstGeom>
          <a:noFill/>
        </p:spPr>
        <p:txBody>
          <a:bodyPr wrap="square" rtlCol="0">
            <a:spAutoFit/>
          </a:bodyPr>
          <a:lstStyle/>
          <a:p>
            <a:pPr algn="just">
              <a:spcBef>
                <a:spcPct val="20000"/>
              </a:spcBef>
              <a:buClr>
                <a:srgbClr val="CE006F"/>
              </a:buClr>
              <a:buSzPct val="110000"/>
            </a:pPr>
            <a:r>
              <a:rPr lang="es-ES" sz="2000" dirty="0">
                <a:solidFill>
                  <a:schemeClr val="tx2">
                    <a:lumMod val="50000"/>
                  </a:schemeClr>
                </a:solidFill>
                <a:latin typeface="+mn-lt"/>
              </a:rPr>
              <a:t>La cantidad de contribuyentes se ha incrementado un 80% desde la implementación de la Ley 2.421/04. Cabe mencionar que los últimos años se ha hecho un ajuste al registro de contribuyentes, dando de baja a un número considerable.</a:t>
            </a:r>
          </a:p>
        </p:txBody>
      </p:sp>
      <p:graphicFrame>
        <p:nvGraphicFramePr>
          <p:cNvPr id="7" name="3 Gráfico"/>
          <p:cNvGraphicFramePr>
            <a:graphicFrameLocks/>
          </p:cNvGraphicFramePr>
          <p:nvPr>
            <p:extLst>
              <p:ext uri="{D42A27DB-BD31-4B8C-83A1-F6EECF244321}">
                <p14:modId xmlns:p14="http://schemas.microsoft.com/office/powerpoint/2010/main" val="1730473195"/>
              </p:ext>
            </p:extLst>
          </p:nvPr>
        </p:nvGraphicFramePr>
        <p:xfrm>
          <a:off x="1547664" y="1484784"/>
          <a:ext cx="5796111" cy="29523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791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18</a:t>
            </a:fld>
            <a:endParaRPr lang="es-ES"/>
          </a:p>
        </p:txBody>
      </p:sp>
      <p:sp>
        <p:nvSpPr>
          <p:cNvPr id="6" name="1 Título"/>
          <p:cNvSpPr txBox="1">
            <a:spLocks/>
          </p:cNvSpPr>
          <p:nvPr/>
        </p:nvSpPr>
        <p:spPr bwMode="auto">
          <a:xfrm>
            <a:off x="251520" y="764704"/>
            <a:ext cx="8712968" cy="73160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s-ES" sz="2800" b="1" dirty="0">
                <a:solidFill>
                  <a:srgbClr val="F79646"/>
                </a:solidFill>
                <a:effectLst>
                  <a:outerShdw blurRad="38100" dist="38100" dir="2700000" algn="tl">
                    <a:srgbClr val="000000">
                      <a:alpha val="43137"/>
                    </a:srgbClr>
                  </a:outerShdw>
                </a:effectLst>
                <a:latin typeface="+mn-lt"/>
              </a:rPr>
              <a:t>Reformas Tributarias Recientes</a:t>
            </a:r>
          </a:p>
        </p:txBody>
      </p:sp>
      <p:sp>
        <p:nvSpPr>
          <p:cNvPr id="3" name="2 CuadroTexto"/>
          <p:cNvSpPr txBox="1"/>
          <p:nvPr/>
        </p:nvSpPr>
        <p:spPr>
          <a:xfrm>
            <a:off x="467544" y="1556792"/>
            <a:ext cx="8208912" cy="4450449"/>
          </a:xfrm>
          <a:prstGeom prst="rect">
            <a:avLst/>
          </a:prstGeom>
          <a:noFill/>
        </p:spPr>
        <p:txBody>
          <a:bodyPr wrap="square" rtlCol="0">
            <a:spAutoFit/>
          </a:bodyPr>
          <a:lstStyle/>
          <a:p>
            <a:pPr marL="285750" indent="-285750" algn="just">
              <a:buFont typeface="Wingdings" pitchFamily="2" charset="2"/>
              <a:buChar char="Ø"/>
            </a:pPr>
            <a:r>
              <a:rPr lang="es-ES" sz="1400" b="1" dirty="0" smtClean="0"/>
              <a:t>Ley 4673/12 «Que Modifica y Amplia el Impuesto a la Renta Del Servicio de Carácter Personal» </a:t>
            </a:r>
          </a:p>
          <a:p>
            <a:pPr algn="just"/>
            <a:endParaRPr lang="es-ES" sz="700" dirty="0"/>
          </a:p>
          <a:p>
            <a:pPr marL="800100" lvl="1" indent="-342900" algn="just">
              <a:spcBef>
                <a:spcPct val="20000"/>
              </a:spcBef>
              <a:buClr>
                <a:srgbClr val="CE006F"/>
              </a:buClr>
              <a:buSzPct val="110000"/>
              <a:buFont typeface="Wingdings" pitchFamily="2" charset="2"/>
              <a:buChar char="§"/>
            </a:pPr>
            <a:r>
              <a:rPr lang="es-ES" sz="1400" dirty="0">
                <a:solidFill>
                  <a:schemeClr val="tx2">
                    <a:lumMod val="50000"/>
                  </a:schemeClr>
                </a:solidFill>
                <a:latin typeface="+mn-lt"/>
              </a:rPr>
              <a:t>Con esta Ley se puso en vigencia el Impuesto a la Renta Personal, que estaba en suspenso desde el año 2004. </a:t>
            </a:r>
          </a:p>
          <a:p>
            <a:pPr marL="800100" lvl="1" indent="-342900" algn="just">
              <a:spcBef>
                <a:spcPct val="20000"/>
              </a:spcBef>
              <a:buClr>
                <a:srgbClr val="CE006F"/>
              </a:buClr>
              <a:buSzPct val="110000"/>
              <a:buFont typeface="Wingdings" pitchFamily="2" charset="2"/>
              <a:buChar char="§"/>
            </a:pPr>
            <a:endParaRPr lang="es-ES" sz="800" dirty="0">
              <a:solidFill>
                <a:schemeClr val="tx2">
                  <a:lumMod val="50000"/>
                </a:schemeClr>
              </a:solidFill>
              <a:latin typeface="+mn-lt"/>
            </a:endParaRPr>
          </a:p>
          <a:p>
            <a:pPr marL="800100" lvl="1" indent="-342900" algn="just">
              <a:spcBef>
                <a:spcPct val="20000"/>
              </a:spcBef>
              <a:buClr>
                <a:srgbClr val="CE006F"/>
              </a:buClr>
              <a:buSzPct val="110000"/>
              <a:buFont typeface="Wingdings" pitchFamily="2" charset="2"/>
              <a:buChar char="§"/>
            </a:pPr>
            <a:r>
              <a:rPr lang="es-ES" sz="1400" dirty="0">
                <a:solidFill>
                  <a:schemeClr val="tx2">
                    <a:lumMod val="50000"/>
                  </a:schemeClr>
                </a:solidFill>
                <a:latin typeface="+mn-lt"/>
              </a:rPr>
              <a:t>En estos primeros dos años de vigencia se ha logrado recaudar G. 81 mil millones de forma directa y se han inscripto más de 20 mil contribuyentes.</a:t>
            </a:r>
          </a:p>
          <a:p>
            <a:pPr marL="800100" lvl="1" indent="-342900" algn="just">
              <a:spcBef>
                <a:spcPct val="20000"/>
              </a:spcBef>
              <a:buClr>
                <a:srgbClr val="CE006F"/>
              </a:buClr>
              <a:buSzPct val="110000"/>
              <a:buFont typeface="Wingdings" pitchFamily="2" charset="2"/>
              <a:buChar char="§"/>
            </a:pPr>
            <a:endParaRPr lang="es-ES" sz="800" dirty="0">
              <a:solidFill>
                <a:schemeClr val="tx2">
                  <a:lumMod val="50000"/>
                </a:schemeClr>
              </a:solidFill>
              <a:latin typeface="+mn-lt"/>
            </a:endParaRPr>
          </a:p>
          <a:p>
            <a:pPr marL="800100" lvl="1" indent="-342900" algn="just">
              <a:spcBef>
                <a:spcPct val="20000"/>
              </a:spcBef>
              <a:buClr>
                <a:srgbClr val="CE006F"/>
              </a:buClr>
              <a:buSzPct val="110000"/>
              <a:buFont typeface="Wingdings" pitchFamily="2" charset="2"/>
              <a:buChar char="§"/>
            </a:pPr>
            <a:r>
              <a:rPr lang="es-ES" sz="1400" dirty="0">
                <a:solidFill>
                  <a:schemeClr val="tx2">
                    <a:lumMod val="50000"/>
                  </a:schemeClr>
                </a:solidFill>
                <a:latin typeface="+mn-lt"/>
              </a:rPr>
              <a:t>El objetivo principal de este impuesto es la formalización de la economía a través de una mayor cultura tributaria.</a:t>
            </a:r>
          </a:p>
          <a:p>
            <a:pPr algn="just"/>
            <a:endParaRPr lang="es-ES" sz="1100" dirty="0"/>
          </a:p>
          <a:p>
            <a:pPr marL="285750" indent="-285750" algn="just">
              <a:buFont typeface="Wingdings" pitchFamily="2" charset="2"/>
              <a:buChar char="Ø"/>
            </a:pPr>
            <a:r>
              <a:rPr lang="es-ES" sz="1400" b="1" dirty="0"/>
              <a:t>Ley </a:t>
            </a:r>
            <a:r>
              <a:rPr lang="es-ES" sz="1400" b="1" dirty="0" smtClean="0"/>
              <a:t>5061/13 </a:t>
            </a:r>
            <a:r>
              <a:rPr lang="es-ES" sz="1400" b="1" dirty="0"/>
              <a:t>«Que Modifica </a:t>
            </a:r>
            <a:r>
              <a:rPr lang="es-ES" sz="1400" b="1" dirty="0" smtClean="0"/>
              <a:t>Aspectos del Impuesto a la Renta Agropecuaria y del IVA» </a:t>
            </a:r>
          </a:p>
          <a:p>
            <a:pPr algn="just"/>
            <a:endParaRPr lang="es-ES" sz="800" b="1" dirty="0"/>
          </a:p>
          <a:p>
            <a:pPr marL="800100" lvl="1" indent="-342900" algn="just">
              <a:spcBef>
                <a:spcPct val="20000"/>
              </a:spcBef>
              <a:buClr>
                <a:srgbClr val="CE006F"/>
              </a:buClr>
              <a:buSzPct val="110000"/>
              <a:buFont typeface="Wingdings" pitchFamily="2" charset="2"/>
              <a:buChar char="§"/>
            </a:pPr>
            <a:r>
              <a:rPr lang="es-ES" sz="1400" dirty="0">
                <a:solidFill>
                  <a:schemeClr val="tx2">
                    <a:lumMod val="50000"/>
                  </a:schemeClr>
                </a:solidFill>
                <a:latin typeface="+mn-lt"/>
              </a:rPr>
              <a:t>Esta Ley tuvo como principal objetivo el cambio en el sistema de liquidación del Impuesto a la Renta Agropecuaria y la incorporación de los productos primarios como aspectos gravados por el IVA.</a:t>
            </a:r>
          </a:p>
          <a:p>
            <a:pPr marL="800100" lvl="1" indent="-342900" algn="just">
              <a:spcBef>
                <a:spcPct val="20000"/>
              </a:spcBef>
              <a:buClr>
                <a:srgbClr val="CE006F"/>
              </a:buClr>
              <a:buSzPct val="110000"/>
              <a:buFont typeface="Wingdings" pitchFamily="2" charset="2"/>
              <a:buChar char="§"/>
            </a:pPr>
            <a:endParaRPr lang="es-ES" sz="500" dirty="0">
              <a:solidFill>
                <a:schemeClr val="tx2">
                  <a:lumMod val="50000"/>
                </a:schemeClr>
              </a:solidFill>
              <a:latin typeface="+mn-lt"/>
            </a:endParaRPr>
          </a:p>
          <a:p>
            <a:pPr marL="800100" lvl="1" indent="-342900" algn="just">
              <a:spcBef>
                <a:spcPct val="20000"/>
              </a:spcBef>
              <a:buClr>
                <a:srgbClr val="CE006F"/>
              </a:buClr>
              <a:buSzPct val="110000"/>
              <a:buFont typeface="Wingdings" pitchFamily="2" charset="2"/>
              <a:buChar char="§"/>
            </a:pPr>
            <a:r>
              <a:rPr lang="es-ES" sz="1400" dirty="0">
                <a:solidFill>
                  <a:schemeClr val="tx2">
                    <a:lumMod val="50000"/>
                  </a:schemeClr>
                </a:solidFill>
                <a:latin typeface="+mn-lt"/>
              </a:rPr>
              <a:t>Con esta reforma se pretende mejorar la eficiencia en la recaudación de este sector de la economía, que con el sistema anterior ha tenido un discreto comportamiento, representando apenas un 0,05% del </a:t>
            </a:r>
            <a:r>
              <a:rPr lang="es-ES" sz="1400" dirty="0" smtClean="0">
                <a:solidFill>
                  <a:schemeClr val="tx2">
                    <a:lumMod val="50000"/>
                  </a:schemeClr>
                </a:solidFill>
                <a:latin typeface="+mn-lt"/>
              </a:rPr>
              <a:t>PIB en términos del IRAGRO. </a:t>
            </a:r>
            <a:endParaRPr lang="es-ES" sz="1400" dirty="0">
              <a:solidFill>
                <a:schemeClr val="tx2">
                  <a:lumMod val="50000"/>
                </a:schemeClr>
              </a:solidFill>
              <a:latin typeface="+mn-lt"/>
            </a:endParaRPr>
          </a:p>
          <a:p>
            <a:pPr algn="just"/>
            <a:endParaRPr lang="es-ES" sz="1100" dirty="0"/>
          </a:p>
          <a:p>
            <a:pPr algn="just"/>
            <a:endParaRPr lang="es-ES" sz="1100" dirty="0" smtClean="0"/>
          </a:p>
        </p:txBody>
      </p:sp>
    </p:spTree>
    <p:extLst>
      <p:ext uri="{BB962C8B-B14F-4D97-AF65-F5344CB8AC3E}">
        <p14:creationId xmlns:p14="http://schemas.microsoft.com/office/powerpoint/2010/main" val="8705438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19</a:t>
            </a:fld>
            <a:endParaRPr lang="es-ES"/>
          </a:p>
        </p:txBody>
      </p:sp>
      <p:sp>
        <p:nvSpPr>
          <p:cNvPr id="6" name="1 Título"/>
          <p:cNvSpPr txBox="1">
            <a:spLocks/>
          </p:cNvSpPr>
          <p:nvPr/>
        </p:nvSpPr>
        <p:spPr bwMode="auto">
          <a:xfrm>
            <a:off x="251520" y="597656"/>
            <a:ext cx="8712968" cy="73160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s-ES" sz="2800" b="1" dirty="0" smtClean="0">
                <a:solidFill>
                  <a:srgbClr val="F79646"/>
                </a:solidFill>
                <a:effectLst>
                  <a:outerShdw blurRad="38100" dist="38100" dir="2700000" algn="tl">
                    <a:srgbClr val="000000">
                      <a:alpha val="43137"/>
                    </a:srgbClr>
                  </a:outerShdw>
                </a:effectLst>
                <a:latin typeface="+mn-lt"/>
              </a:rPr>
              <a:t>Aporte al Impuesto a la Renta por Sectores Económicos</a:t>
            </a:r>
            <a:endParaRPr lang="es-ES" sz="2800" b="1" dirty="0">
              <a:solidFill>
                <a:srgbClr val="F79646"/>
              </a:solidFill>
              <a:effectLst>
                <a:outerShdw blurRad="38100" dist="38100" dir="2700000" algn="tl">
                  <a:srgbClr val="000000">
                    <a:alpha val="43137"/>
                  </a:srgbClr>
                </a:outerShdw>
              </a:effectLst>
              <a:latin typeface="+mn-lt"/>
            </a:endParaRPr>
          </a:p>
        </p:txBody>
      </p:sp>
      <p:graphicFrame>
        <p:nvGraphicFramePr>
          <p:cNvPr id="5" name="2 Gráfico"/>
          <p:cNvGraphicFramePr>
            <a:graphicFrameLocks/>
          </p:cNvGraphicFramePr>
          <p:nvPr>
            <p:extLst>
              <p:ext uri="{D42A27DB-BD31-4B8C-83A1-F6EECF244321}">
                <p14:modId xmlns:p14="http://schemas.microsoft.com/office/powerpoint/2010/main" val="3137532906"/>
              </p:ext>
            </p:extLst>
          </p:nvPr>
        </p:nvGraphicFramePr>
        <p:xfrm>
          <a:off x="683568" y="1402556"/>
          <a:ext cx="7848872" cy="3682628"/>
        </p:xfrm>
        <a:graphic>
          <a:graphicData uri="http://schemas.openxmlformats.org/drawingml/2006/chart">
            <c:chart xmlns:c="http://schemas.openxmlformats.org/drawingml/2006/chart" xmlns:r="http://schemas.openxmlformats.org/officeDocument/2006/relationships" r:id="rId2"/>
          </a:graphicData>
        </a:graphic>
      </p:graphicFrame>
      <p:sp>
        <p:nvSpPr>
          <p:cNvPr id="7" name="6 CuadroTexto"/>
          <p:cNvSpPr txBox="1"/>
          <p:nvPr/>
        </p:nvSpPr>
        <p:spPr>
          <a:xfrm>
            <a:off x="755576" y="5445224"/>
            <a:ext cx="7933300" cy="1015663"/>
          </a:xfrm>
          <a:prstGeom prst="rect">
            <a:avLst/>
          </a:prstGeom>
          <a:noFill/>
        </p:spPr>
        <p:txBody>
          <a:bodyPr wrap="square" rtlCol="0">
            <a:spAutoFit/>
          </a:bodyPr>
          <a:lstStyle/>
          <a:p>
            <a:pPr algn="just">
              <a:spcBef>
                <a:spcPct val="20000"/>
              </a:spcBef>
              <a:buClr>
                <a:srgbClr val="CE006F"/>
              </a:buClr>
              <a:buSzPct val="110000"/>
            </a:pPr>
            <a:r>
              <a:rPr lang="es-ES" sz="2000" dirty="0" smtClean="0">
                <a:solidFill>
                  <a:schemeClr val="tx2">
                    <a:lumMod val="50000"/>
                  </a:schemeClr>
                </a:solidFill>
                <a:latin typeface="+mn-lt"/>
              </a:rPr>
              <a:t>El sector agropecuario representa casi el 25% del PIB y solo aporta el 6% en recaudación del Impuesto a la Renta, mientras que los sectores industrial, comercial y servicios aportan el 85% de la recaudación este tributo.</a:t>
            </a:r>
            <a:endParaRPr lang="es-ES" sz="2000" dirty="0">
              <a:solidFill>
                <a:schemeClr val="tx2">
                  <a:lumMod val="50000"/>
                </a:schemeClr>
              </a:solidFill>
              <a:latin typeface="+mn-lt"/>
            </a:endParaRPr>
          </a:p>
        </p:txBody>
      </p:sp>
      <p:sp>
        <p:nvSpPr>
          <p:cNvPr id="8" name="7 Elipse"/>
          <p:cNvSpPr/>
          <p:nvPr/>
        </p:nvSpPr>
        <p:spPr>
          <a:xfrm>
            <a:off x="1259632" y="4672392"/>
            <a:ext cx="1152128" cy="432048"/>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2916246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2</a:t>
            </a:fld>
            <a:endParaRPr lang="es-ES"/>
          </a:p>
        </p:txBody>
      </p:sp>
      <p:sp>
        <p:nvSpPr>
          <p:cNvPr id="2" name="1 Título"/>
          <p:cNvSpPr>
            <a:spLocks noGrp="1"/>
          </p:cNvSpPr>
          <p:nvPr>
            <p:ph type="title" idx="4294967295"/>
          </p:nvPr>
        </p:nvSpPr>
        <p:spPr>
          <a:xfrm>
            <a:off x="395536" y="1340768"/>
            <a:ext cx="8277144" cy="4677608"/>
          </a:xfrm>
        </p:spPr>
        <p:style>
          <a:lnRef idx="1">
            <a:schemeClr val="accent6"/>
          </a:lnRef>
          <a:fillRef idx="2">
            <a:schemeClr val="accent6"/>
          </a:fillRef>
          <a:effectRef idx="1">
            <a:schemeClr val="accent6"/>
          </a:effectRef>
          <a:fontRef idx="minor">
            <a:schemeClr val="dk1"/>
          </a:fontRef>
        </p:style>
        <p:txBody>
          <a:bodyPr/>
          <a:lstStyle/>
          <a:p>
            <a:pPr algn="l"/>
            <a:r>
              <a:rPr lang="es-ES" sz="28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                                  </a:t>
            </a: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CONTENIDO</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1. Análisis del Sistema Tributario y su   </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     evolución reciente</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2. Perspectivas de Inversión y Desarrollo</a:t>
            </a:r>
            <a:b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a:solidFill>
                  <a:schemeClr val="accent2">
                    <a:lumMod val="75000"/>
                  </a:schemeClr>
                </a:solidFill>
                <a:effectLst>
                  <a:outerShdw blurRad="38100" dist="38100" dir="2700000" algn="tl">
                    <a:srgbClr val="000000">
                      <a:alpha val="43137"/>
                    </a:srgbClr>
                  </a:outerShdw>
                </a:effectLst>
                <a:latin typeface="+mn-lt"/>
                <a:ea typeface="+mn-ea"/>
                <a:cs typeface="+mn-cs"/>
              </a:rPr>
              <a:t/>
            </a:r>
            <a:br>
              <a:rPr lang="es-ES" sz="3600" b="1" dirty="0">
                <a:solidFill>
                  <a:schemeClr val="accent2">
                    <a:lumMod val="75000"/>
                  </a:schemeClr>
                </a:solidFill>
                <a:effectLst>
                  <a:outerShdw blurRad="38100" dist="38100" dir="2700000" algn="tl">
                    <a:srgbClr val="000000">
                      <a:alpha val="43137"/>
                    </a:srgbClr>
                  </a:outerShdw>
                </a:effectLst>
                <a:latin typeface="+mn-lt"/>
                <a:ea typeface="+mn-ea"/>
                <a:cs typeface="+mn-cs"/>
              </a:rPr>
            </a:br>
            <a:r>
              <a:rPr lang="es-ES" sz="3600" b="1" dirty="0" smtClean="0">
                <a:solidFill>
                  <a:schemeClr val="accent2">
                    <a:lumMod val="75000"/>
                  </a:schemeClr>
                </a:solidFill>
                <a:effectLst>
                  <a:outerShdw blurRad="38100" dist="38100" dir="2700000" algn="tl">
                    <a:srgbClr val="000000">
                      <a:alpha val="43137"/>
                    </a:srgbClr>
                  </a:outerShdw>
                </a:effectLst>
                <a:latin typeface="+mn-lt"/>
                <a:ea typeface="+mn-ea"/>
                <a:cs typeface="+mn-cs"/>
              </a:rPr>
              <a:t>3. Principales conclusiones</a:t>
            </a:r>
            <a:r>
              <a:rPr lang="es-ES" sz="3600" b="1" dirty="0">
                <a:solidFill>
                  <a:schemeClr val="accent2">
                    <a:lumMod val="75000"/>
                  </a:schemeClr>
                </a:solidFill>
                <a:effectLst>
                  <a:outerShdw blurRad="38100" dist="38100" dir="2700000" algn="tl">
                    <a:srgbClr val="000000">
                      <a:alpha val="43137"/>
                    </a:srgbClr>
                  </a:outerShdw>
                </a:effectLst>
                <a:latin typeface="+mn-lt"/>
                <a:ea typeface="+mn-ea"/>
                <a:cs typeface="+mn-cs"/>
              </a:rPr>
              <a:t/>
            </a:r>
            <a:br>
              <a:rPr lang="es-ES" sz="3600" b="1" dirty="0">
                <a:solidFill>
                  <a:schemeClr val="accent2">
                    <a:lumMod val="75000"/>
                  </a:schemeClr>
                </a:solidFill>
                <a:effectLst>
                  <a:outerShdw blurRad="38100" dist="38100" dir="2700000" algn="tl">
                    <a:srgbClr val="000000">
                      <a:alpha val="43137"/>
                    </a:srgbClr>
                  </a:outerShdw>
                </a:effectLst>
                <a:latin typeface="+mn-lt"/>
                <a:ea typeface="+mn-ea"/>
                <a:cs typeface="+mn-cs"/>
              </a:rPr>
            </a:br>
            <a:endParaRPr lang="es-ES" sz="2800" b="1" dirty="0">
              <a:solidFill>
                <a:schemeClr val="accent2">
                  <a:lumMod val="75000"/>
                </a:schemeClr>
              </a:solidFill>
              <a:effectLst>
                <a:outerShdw blurRad="38100" dist="38100" dir="2700000" algn="tl">
                  <a:srgbClr val="000000">
                    <a:alpha val="43137"/>
                  </a:srgbClr>
                </a:outerShdw>
              </a:effectLst>
              <a:latin typeface="+mn-lt"/>
              <a:ea typeface="+mn-ea"/>
              <a:cs typeface="+mn-cs"/>
            </a:endParaRPr>
          </a:p>
        </p:txBody>
      </p:sp>
    </p:spTree>
    <p:extLst>
      <p:ext uri="{BB962C8B-B14F-4D97-AF65-F5344CB8AC3E}">
        <p14:creationId xmlns:p14="http://schemas.microsoft.com/office/powerpoint/2010/main" val="1515467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20</a:t>
            </a:fld>
            <a:endParaRPr lang="es-ES"/>
          </a:p>
        </p:txBody>
      </p:sp>
      <p:sp>
        <p:nvSpPr>
          <p:cNvPr id="2" name="1 Título"/>
          <p:cNvSpPr>
            <a:spLocks noGrp="1"/>
          </p:cNvSpPr>
          <p:nvPr>
            <p:ph type="title" idx="4294967295"/>
          </p:nvPr>
        </p:nvSpPr>
        <p:spPr>
          <a:xfrm>
            <a:off x="611560" y="980728"/>
            <a:ext cx="82296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Resumen de </a:t>
            </a:r>
            <a:r>
              <a:rPr lang="es-ES" sz="2800" b="1" dirty="0" smtClean="0">
                <a:solidFill>
                  <a:srgbClr val="F79646"/>
                </a:solidFill>
                <a:effectLst>
                  <a:outerShdw blurRad="38100" dist="38100" dir="2700000" algn="tl">
                    <a:srgbClr val="000000">
                      <a:alpha val="43137"/>
                    </a:srgbClr>
                  </a:outerShdw>
                </a:effectLst>
                <a:latin typeface="+mn-lt"/>
                <a:ea typeface="+mn-ea"/>
                <a:cs typeface="+mn-cs"/>
              </a:rPr>
              <a:t>la Reforma </a:t>
            </a:r>
            <a:r>
              <a:rPr lang="es-ES" sz="2800" b="1" dirty="0">
                <a:solidFill>
                  <a:srgbClr val="F79646"/>
                </a:solidFill>
                <a:effectLst>
                  <a:outerShdw blurRad="38100" dist="38100" dir="2700000" algn="tl">
                    <a:srgbClr val="000000">
                      <a:alpha val="43137"/>
                    </a:srgbClr>
                  </a:outerShdw>
                </a:effectLst>
                <a:latin typeface="+mn-lt"/>
                <a:ea typeface="+mn-ea"/>
                <a:cs typeface="+mn-cs"/>
              </a:rPr>
              <a:t>Tributaria sobre el Sector Agrícola</a:t>
            </a:r>
          </a:p>
        </p:txBody>
      </p:sp>
      <p:graphicFrame>
        <p:nvGraphicFramePr>
          <p:cNvPr id="5" name="4 Tabla"/>
          <p:cNvGraphicFramePr>
            <a:graphicFrameLocks noGrp="1"/>
          </p:cNvGraphicFramePr>
          <p:nvPr>
            <p:extLst>
              <p:ext uri="{D42A27DB-BD31-4B8C-83A1-F6EECF244321}">
                <p14:modId xmlns:p14="http://schemas.microsoft.com/office/powerpoint/2010/main" val="734734759"/>
              </p:ext>
            </p:extLst>
          </p:nvPr>
        </p:nvGraphicFramePr>
        <p:xfrm>
          <a:off x="1547664" y="1916832"/>
          <a:ext cx="6096000" cy="1783080"/>
        </p:xfrm>
        <a:graphic>
          <a:graphicData uri="http://schemas.openxmlformats.org/drawingml/2006/table">
            <a:tbl>
              <a:tblPr firstRow="1" bandRow="1">
                <a:tableStyleId>{5C22544A-7EE6-4342-B048-85BDC9FD1C3A}</a:tableStyleId>
              </a:tblPr>
              <a:tblGrid>
                <a:gridCol w="2303920"/>
                <a:gridCol w="1944216"/>
                <a:gridCol w="1847864"/>
              </a:tblGrid>
              <a:tr h="510768">
                <a:tc>
                  <a:txBody>
                    <a:bodyPr/>
                    <a:lstStyle/>
                    <a:p>
                      <a:pPr algn="ctr"/>
                      <a:r>
                        <a:rPr lang="es-ES" sz="2000" dirty="0" smtClean="0">
                          <a:solidFill>
                            <a:schemeClr val="bg1"/>
                          </a:solidFill>
                        </a:rPr>
                        <a:t>Medida</a:t>
                      </a:r>
                      <a:r>
                        <a:rPr lang="es-ES" sz="2000" baseline="0" dirty="0" smtClean="0">
                          <a:solidFill>
                            <a:schemeClr val="bg1"/>
                          </a:solidFill>
                        </a:rPr>
                        <a:t> </a:t>
                      </a:r>
                      <a:endParaRPr lang="es-ES" sz="2000" dirty="0">
                        <a:solidFill>
                          <a:schemeClr val="bg1"/>
                        </a:solidFill>
                      </a:endParaRPr>
                    </a:p>
                  </a:txBody>
                  <a:tcPr anchor="ctr">
                    <a:solidFill>
                      <a:schemeClr val="accent2">
                        <a:lumMod val="75000"/>
                      </a:schemeClr>
                    </a:solidFill>
                  </a:tcPr>
                </a:tc>
                <a:tc>
                  <a:txBody>
                    <a:bodyPr/>
                    <a:lstStyle/>
                    <a:p>
                      <a:pPr algn="ctr"/>
                      <a:r>
                        <a:rPr lang="es-ES" sz="2000" dirty="0" smtClean="0">
                          <a:solidFill>
                            <a:schemeClr val="bg1"/>
                          </a:solidFill>
                        </a:rPr>
                        <a:t>Impacto </a:t>
                      </a:r>
                      <a:r>
                        <a:rPr lang="es-ES" sz="1800" dirty="0" smtClean="0">
                          <a:solidFill>
                            <a:schemeClr val="bg1"/>
                          </a:solidFill>
                        </a:rPr>
                        <a:t>(Millones de US$)</a:t>
                      </a:r>
                      <a:endParaRPr lang="es-ES" sz="1800" dirty="0">
                        <a:solidFill>
                          <a:schemeClr val="bg1"/>
                        </a:solidFill>
                      </a:endParaRPr>
                    </a:p>
                  </a:txBody>
                  <a:tcPr anchor="ctr">
                    <a:solidFill>
                      <a:schemeClr val="accent2">
                        <a:lumMod val="75000"/>
                      </a:schemeClr>
                    </a:solidFill>
                  </a:tcPr>
                </a:tc>
                <a:tc>
                  <a:txBody>
                    <a:bodyPr/>
                    <a:lstStyle/>
                    <a:p>
                      <a:pPr algn="ctr"/>
                      <a:r>
                        <a:rPr lang="es-ES" sz="2000" dirty="0" smtClean="0">
                          <a:solidFill>
                            <a:schemeClr val="bg1"/>
                          </a:solidFill>
                        </a:rPr>
                        <a:t>% PIB</a:t>
                      </a:r>
                      <a:endParaRPr lang="es-ES" sz="2000" dirty="0">
                        <a:solidFill>
                          <a:schemeClr val="bg1"/>
                        </a:solidFill>
                      </a:endParaRPr>
                    </a:p>
                  </a:txBody>
                  <a:tcPr anchor="ctr">
                    <a:solidFill>
                      <a:schemeClr val="accent2">
                        <a:lumMod val="75000"/>
                      </a:schemeClr>
                    </a:solidFill>
                  </a:tcPr>
                </a:tc>
              </a:tr>
              <a:tr h="370840">
                <a:tc>
                  <a:txBody>
                    <a:bodyPr/>
                    <a:lstStyle/>
                    <a:p>
                      <a:pPr algn="l"/>
                      <a:r>
                        <a:rPr lang="es-ES" dirty="0" smtClean="0"/>
                        <a:t>Generalización del</a:t>
                      </a:r>
                      <a:r>
                        <a:rPr lang="es-ES" baseline="0" dirty="0" smtClean="0"/>
                        <a:t> IVA</a:t>
                      </a:r>
                      <a:endParaRPr lang="es-ES" dirty="0"/>
                    </a:p>
                  </a:txBody>
                  <a:tcPr/>
                </a:tc>
                <a:tc>
                  <a:txBody>
                    <a:bodyPr/>
                    <a:lstStyle/>
                    <a:p>
                      <a:pPr algn="ctr"/>
                      <a:r>
                        <a:rPr lang="es-ES" dirty="0" smtClean="0"/>
                        <a:t>103</a:t>
                      </a:r>
                      <a:endParaRPr lang="es-ES" dirty="0"/>
                    </a:p>
                  </a:txBody>
                  <a:tcPr/>
                </a:tc>
                <a:tc>
                  <a:txBody>
                    <a:bodyPr/>
                    <a:lstStyle/>
                    <a:p>
                      <a:pPr algn="ctr"/>
                      <a:r>
                        <a:rPr lang="es-ES" dirty="0" smtClean="0"/>
                        <a:t>0,5</a:t>
                      </a:r>
                    </a:p>
                  </a:txBody>
                  <a:tcPr/>
                </a:tc>
              </a:tr>
              <a:tr h="370840">
                <a:tc>
                  <a:txBody>
                    <a:bodyPr/>
                    <a:lstStyle/>
                    <a:p>
                      <a:pPr algn="l"/>
                      <a:r>
                        <a:rPr lang="es-ES" dirty="0" smtClean="0"/>
                        <a:t>Reforma</a:t>
                      </a:r>
                      <a:r>
                        <a:rPr lang="es-ES" baseline="0" dirty="0" smtClean="0"/>
                        <a:t> del IRAGRO</a:t>
                      </a:r>
                      <a:endParaRPr lang="es-ES" dirty="0"/>
                    </a:p>
                  </a:txBody>
                  <a:tcPr/>
                </a:tc>
                <a:tc>
                  <a:txBody>
                    <a:bodyPr/>
                    <a:lstStyle/>
                    <a:p>
                      <a:pPr algn="ctr"/>
                      <a:r>
                        <a:rPr lang="es-ES" dirty="0" smtClean="0"/>
                        <a:t>110</a:t>
                      </a:r>
                      <a:endParaRPr lang="es-ES" dirty="0"/>
                    </a:p>
                  </a:txBody>
                  <a:tcPr/>
                </a:tc>
                <a:tc>
                  <a:txBody>
                    <a:bodyPr/>
                    <a:lstStyle/>
                    <a:p>
                      <a:pPr algn="ctr"/>
                      <a:r>
                        <a:rPr lang="es-ES" dirty="0" smtClean="0"/>
                        <a:t>0,5</a:t>
                      </a:r>
                      <a:endParaRPr lang="es-ES" dirty="0"/>
                    </a:p>
                  </a:txBody>
                  <a:tcPr/>
                </a:tc>
              </a:tr>
              <a:tr h="370840">
                <a:tc>
                  <a:txBody>
                    <a:bodyPr/>
                    <a:lstStyle/>
                    <a:p>
                      <a:pPr algn="l"/>
                      <a:r>
                        <a:rPr lang="es-ES" dirty="0" smtClean="0"/>
                        <a:t>Total</a:t>
                      </a:r>
                      <a:endParaRPr lang="es-ES" dirty="0"/>
                    </a:p>
                  </a:txBody>
                  <a:tcPr/>
                </a:tc>
                <a:tc>
                  <a:txBody>
                    <a:bodyPr/>
                    <a:lstStyle/>
                    <a:p>
                      <a:pPr algn="ctr"/>
                      <a:r>
                        <a:rPr lang="es-ES" dirty="0" smtClean="0"/>
                        <a:t>213</a:t>
                      </a:r>
                      <a:endParaRPr lang="es-ES" dirty="0"/>
                    </a:p>
                  </a:txBody>
                  <a:tcPr/>
                </a:tc>
                <a:tc>
                  <a:txBody>
                    <a:bodyPr/>
                    <a:lstStyle/>
                    <a:p>
                      <a:pPr algn="ctr"/>
                      <a:r>
                        <a:rPr lang="es-ES" dirty="0" smtClean="0"/>
                        <a:t>1%</a:t>
                      </a:r>
                      <a:endParaRPr lang="es-ES" dirty="0"/>
                    </a:p>
                  </a:txBody>
                  <a:tcPr/>
                </a:tc>
              </a:tr>
            </a:tbl>
          </a:graphicData>
        </a:graphic>
      </p:graphicFrame>
      <p:sp>
        <p:nvSpPr>
          <p:cNvPr id="6" name="5 CuadroTexto"/>
          <p:cNvSpPr txBox="1"/>
          <p:nvPr/>
        </p:nvSpPr>
        <p:spPr>
          <a:xfrm>
            <a:off x="539552" y="4437112"/>
            <a:ext cx="8280920" cy="1015663"/>
          </a:xfrm>
          <a:prstGeom prst="rect">
            <a:avLst/>
          </a:prstGeom>
          <a:noFill/>
        </p:spPr>
        <p:txBody>
          <a:bodyPr wrap="square" rtlCol="0">
            <a:spAutoFit/>
          </a:bodyPr>
          <a:lstStyle/>
          <a:p>
            <a:pPr algn="just">
              <a:spcBef>
                <a:spcPct val="20000"/>
              </a:spcBef>
              <a:buClr>
                <a:srgbClr val="CE006F"/>
              </a:buClr>
              <a:buSzPct val="110000"/>
            </a:pPr>
            <a:r>
              <a:rPr lang="es-ES" sz="2000" dirty="0">
                <a:solidFill>
                  <a:schemeClr val="tx2">
                    <a:lumMod val="50000"/>
                  </a:schemeClr>
                </a:solidFill>
                <a:latin typeface="+mn-lt"/>
              </a:rPr>
              <a:t>Con las reformas tributarias que están siendo analizadas esperamos una recaudación adicional de 213 millones de dólares aproximadamente, que equivalen a 1% del PIB.</a:t>
            </a:r>
          </a:p>
        </p:txBody>
      </p:sp>
    </p:spTree>
    <p:extLst>
      <p:ext uri="{BB962C8B-B14F-4D97-AF65-F5344CB8AC3E}">
        <p14:creationId xmlns:p14="http://schemas.microsoft.com/office/powerpoint/2010/main" val="7896402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a:prstGeom prst="rect">
            <a:avLst/>
          </a:prstGeom>
        </p:spPr>
        <p:txBody>
          <a:bodyPr/>
          <a:lstStyle/>
          <a:p>
            <a:fld id="{132FADFE-3B8F-471C-ABF0-DBC7717ECBBC}" type="slidenum">
              <a:rPr lang="es-ES" smtClean="0"/>
              <a:pPr/>
              <a:t>21</a:t>
            </a:fld>
            <a:endParaRPr lang="es-ES" dirty="0"/>
          </a:p>
        </p:txBody>
      </p:sp>
      <p:sp>
        <p:nvSpPr>
          <p:cNvPr id="2" name="1 Título"/>
          <p:cNvSpPr>
            <a:spLocks noGrp="1"/>
          </p:cNvSpPr>
          <p:nvPr>
            <p:ph type="title" idx="4294967295"/>
          </p:nvPr>
        </p:nvSpPr>
        <p:spPr>
          <a:xfrm>
            <a:off x="0" y="548680"/>
            <a:ext cx="9036496" cy="1008063"/>
          </a:xfrm>
        </p:spPr>
        <p:txBody>
          <a:bodyPr/>
          <a:lstStyle/>
          <a:p>
            <a:pPr marL="6350" indent="-6350">
              <a:lnSpc>
                <a:spcPts val="2000"/>
              </a:lnSpc>
              <a:defRPr/>
            </a:pPr>
            <a:r>
              <a:rPr lang="es-ES" sz="2800" b="1" dirty="0">
                <a:solidFill>
                  <a:srgbClr val="F79646"/>
                </a:solidFill>
                <a:effectLst>
                  <a:outerShdw blurRad="38100" dist="38100" dir="2700000" algn="tl">
                    <a:srgbClr val="000000">
                      <a:alpha val="43137"/>
                    </a:srgbClr>
                  </a:outerShdw>
                </a:effectLst>
                <a:latin typeface="+mn-lt"/>
                <a:ea typeface="+mn-ea"/>
                <a:cs typeface="+mn-cs"/>
              </a:rPr>
              <a:t>Ingresos Tributarios por Impuestos</a:t>
            </a:r>
            <a:br>
              <a:rPr lang="es-ES" sz="2800" b="1" dirty="0">
                <a:solidFill>
                  <a:srgbClr val="F79646"/>
                </a:solidFill>
                <a:effectLst>
                  <a:outerShdw blurRad="38100" dist="38100" dir="2700000" algn="tl">
                    <a:srgbClr val="000000">
                      <a:alpha val="43137"/>
                    </a:srgbClr>
                  </a:outerShdw>
                </a:effectLst>
                <a:latin typeface="+mn-lt"/>
                <a:ea typeface="+mn-ea"/>
                <a:cs typeface="+mn-cs"/>
              </a:rPr>
            </a:br>
            <a:r>
              <a:rPr lang="es-ES" sz="1400" dirty="0">
                <a:solidFill>
                  <a:srgbClr val="3B816A"/>
                </a:solidFill>
              </a:rPr>
              <a:t>PORCENTAJES DE </a:t>
            </a:r>
            <a:r>
              <a:rPr lang="es-ES" sz="1400" dirty="0" smtClean="0">
                <a:solidFill>
                  <a:srgbClr val="3B816A"/>
                </a:solidFill>
              </a:rPr>
              <a:t>PARTICIPACIÓN</a:t>
            </a:r>
            <a:endParaRPr lang="es-PY" sz="2800" dirty="0" smtClean="0">
              <a:solidFill>
                <a:schemeClr val="accent6">
                  <a:lumMod val="75000"/>
                </a:schemeClr>
              </a:solidFill>
              <a:ea typeface="+mn-ea"/>
              <a:cs typeface="+mn-cs"/>
            </a:endParaRPr>
          </a:p>
        </p:txBody>
      </p:sp>
      <p:pic>
        <p:nvPicPr>
          <p:cNvPr id="8" name="5 Imagen" descr="mh nuevo.png"/>
          <p:cNvPicPr>
            <a:picLocks noChangeAspect="1"/>
          </p:cNvPicPr>
          <p:nvPr/>
        </p:nvPicPr>
        <p:blipFill>
          <a:blip r:embed="rId3"/>
          <a:srcRect/>
          <a:stretch>
            <a:fillRect/>
          </a:stretch>
        </p:blipFill>
        <p:spPr bwMode="auto">
          <a:xfrm>
            <a:off x="7152914" y="206249"/>
            <a:ext cx="1955590" cy="554570"/>
          </a:xfrm>
          <a:prstGeom prst="rect">
            <a:avLst/>
          </a:prstGeom>
          <a:noFill/>
          <a:ln w="9525">
            <a:noFill/>
            <a:miter lim="800000"/>
            <a:headEnd/>
            <a:tailEnd/>
          </a:ln>
        </p:spPr>
      </p:pic>
      <p:pic>
        <p:nvPicPr>
          <p:cNvPr id="9" name="6 Imagen" descr="MARCA GOBIERNO 800 x 280.png"/>
          <p:cNvPicPr>
            <a:picLocks noChangeAspect="1"/>
          </p:cNvPicPr>
          <p:nvPr/>
        </p:nvPicPr>
        <p:blipFill>
          <a:blip r:embed="rId4"/>
          <a:srcRect/>
          <a:stretch>
            <a:fillRect/>
          </a:stretch>
        </p:blipFill>
        <p:spPr bwMode="auto">
          <a:xfrm>
            <a:off x="35496" y="44624"/>
            <a:ext cx="1960378" cy="716194"/>
          </a:xfrm>
          <a:prstGeom prst="rect">
            <a:avLst/>
          </a:prstGeom>
          <a:noFill/>
          <a:ln w="9525">
            <a:noFill/>
            <a:miter lim="800000"/>
            <a:headEnd/>
            <a:tailEnd/>
          </a:ln>
        </p:spPr>
      </p:pic>
      <p:sp>
        <p:nvSpPr>
          <p:cNvPr id="10" name="9 CuadroTexto"/>
          <p:cNvSpPr txBox="1"/>
          <p:nvPr/>
        </p:nvSpPr>
        <p:spPr>
          <a:xfrm>
            <a:off x="971600" y="5157192"/>
            <a:ext cx="7187118" cy="261610"/>
          </a:xfrm>
          <a:prstGeom prst="rect">
            <a:avLst/>
          </a:prstGeom>
          <a:noFill/>
        </p:spPr>
        <p:txBody>
          <a:bodyPr wrap="square" rtlCol="0">
            <a:spAutoFit/>
          </a:bodyPr>
          <a:lstStyle/>
          <a:p>
            <a:r>
              <a:rPr lang="es-ES" sz="1100" b="1" dirty="0" smtClean="0"/>
              <a:t>Fuente: </a:t>
            </a:r>
            <a:r>
              <a:rPr lang="es-ES" sz="1100" dirty="0" smtClean="0"/>
              <a:t>Sistema de Contabilidad (SICO)  - Sistema de Programación Presupuestaria (SIPP).</a:t>
            </a:r>
            <a:endParaRPr lang="es-ES" sz="1100" dirty="0"/>
          </a:p>
        </p:txBody>
      </p:sp>
      <p:graphicFrame>
        <p:nvGraphicFramePr>
          <p:cNvPr id="11" name="2 Gráfico"/>
          <p:cNvGraphicFramePr>
            <a:graphicFrameLocks/>
          </p:cNvGraphicFramePr>
          <p:nvPr>
            <p:extLst>
              <p:ext uri="{D42A27DB-BD31-4B8C-83A1-F6EECF244321}">
                <p14:modId xmlns:p14="http://schemas.microsoft.com/office/powerpoint/2010/main" val="1365421280"/>
              </p:ext>
            </p:extLst>
          </p:nvPr>
        </p:nvGraphicFramePr>
        <p:xfrm>
          <a:off x="4572000" y="1484784"/>
          <a:ext cx="4320480" cy="410445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3 Gráfico"/>
          <p:cNvGraphicFramePr>
            <a:graphicFrameLocks/>
          </p:cNvGraphicFramePr>
          <p:nvPr>
            <p:extLst>
              <p:ext uri="{D42A27DB-BD31-4B8C-83A1-F6EECF244321}">
                <p14:modId xmlns:p14="http://schemas.microsoft.com/office/powerpoint/2010/main" val="2253964891"/>
              </p:ext>
            </p:extLst>
          </p:nvPr>
        </p:nvGraphicFramePr>
        <p:xfrm>
          <a:off x="259729" y="1484784"/>
          <a:ext cx="4312271" cy="4104456"/>
        </p:xfrm>
        <a:graphic>
          <a:graphicData uri="http://schemas.openxmlformats.org/drawingml/2006/chart">
            <c:chart xmlns:c="http://schemas.openxmlformats.org/drawingml/2006/chart" xmlns:r="http://schemas.openxmlformats.org/officeDocument/2006/relationships" r:id="rId6"/>
          </a:graphicData>
        </a:graphic>
      </p:graphicFrame>
      <p:sp>
        <p:nvSpPr>
          <p:cNvPr id="13" name="12 CuadroTexto"/>
          <p:cNvSpPr txBox="1"/>
          <p:nvPr/>
        </p:nvSpPr>
        <p:spPr>
          <a:xfrm>
            <a:off x="1043608" y="5373216"/>
            <a:ext cx="1584176" cy="369332"/>
          </a:xfrm>
          <a:prstGeom prst="rect">
            <a:avLst/>
          </a:prstGeom>
          <a:noFill/>
        </p:spPr>
        <p:txBody>
          <a:bodyPr wrap="square" rtlCol="0">
            <a:spAutoFit/>
          </a:bodyPr>
          <a:lstStyle/>
          <a:p>
            <a:pPr algn="ctr"/>
            <a:r>
              <a:rPr lang="es-ES" dirty="0" smtClean="0">
                <a:solidFill>
                  <a:schemeClr val="bg1"/>
                </a:solidFill>
              </a:rPr>
              <a:t>2010</a:t>
            </a:r>
            <a:endParaRPr lang="es-PY" dirty="0">
              <a:solidFill>
                <a:schemeClr val="bg1"/>
              </a:solidFill>
            </a:endParaRPr>
          </a:p>
        </p:txBody>
      </p:sp>
      <p:sp>
        <p:nvSpPr>
          <p:cNvPr id="14" name="13 CuadroTexto"/>
          <p:cNvSpPr txBox="1"/>
          <p:nvPr/>
        </p:nvSpPr>
        <p:spPr>
          <a:xfrm>
            <a:off x="5436096" y="5392674"/>
            <a:ext cx="1584176" cy="369332"/>
          </a:xfrm>
          <a:prstGeom prst="rect">
            <a:avLst/>
          </a:prstGeom>
          <a:noFill/>
        </p:spPr>
        <p:txBody>
          <a:bodyPr wrap="square" rtlCol="0">
            <a:spAutoFit/>
          </a:bodyPr>
          <a:lstStyle/>
          <a:p>
            <a:pPr algn="ctr"/>
            <a:r>
              <a:rPr lang="es-ES" dirty="0" smtClean="0">
                <a:solidFill>
                  <a:schemeClr val="bg1"/>
                </a:solidFill>
              </a:rPr>
              <a:t>2015</a:t>
            </a:r>
            <a:endParaRPr lang="es-PY" dirty="0">
              <a:solidFill>
                <a:schemeClr val="bg1"/>
              </a:solidFill>
            </a:endParaRPr>
          </a:p>
        </p:txBody>
      </p:sp>
      <p:sp>
        <p:nvSpPr>
          <p:cNvPr id="3" name="2 CuadroTexto"/>
          <p:cNvSpPr txBox="1"/>
          <p:nvPr/>
        </p:nvSpPr>
        <p:spPr>
          <a:xfrm>
            <a:off x="827584" y="1484784"/>
            <a:ext cx="2304256" cy="369332"/>
          </a:xfrm>
          <a:prstGeom prst="rect">
            <a:avLst/>
          </a:prstGeom>
          <a:noFill/>
        </p:spPr>
        <p:txBody>
          <a:bodyPr wrap="square" rtlCol="0">
            <a:spAutoFit/>
          </a:bodyPr>
          <a:lstStyle/>
          <a:p>
            <a:pPr algn="ctr"/>
            <a:r>
              <a:rPr lang="es-ES" dirty="0" smtClean="0"/>
              <a:t>2010</a:t>
            </a:r>
            <a:endParaRPr lang="es-ES" dirty="0"/>
          </a:p>
        </p:txBody>
      </p:sp>
      <p:sp>
        <p:nvSpPr>
          <p:cNvPr id="15" name="14 CuadroTexto"/>
          <p:cNvSpPr txBox="1"/>
          <p:nvPr/>
        </p:nvSpPr>
        <p:spPr>
          <a:xfrm>
            <a:off x="5076056" y="1484784"/>
            <a:ext cx="2304256" cy="369332"/>
          </a:xfrm>
          <a:prstGeom prst="rect">
            <a:avLst/>
          </a:prstGeom>
          <a:noFill/>
        </p:spPr>
        <p:txBody>
          <a:bodyPr wrap="square" rtlCol="0">
            <a:spAutoFit/>
          </a:bodyPr>
          <a:lstStyle/>
          <a:p>
            <a:pPr algn="ctr"/>
            <a:r>
              <a:rPr lang="es-ES" dirty="0" smtClean="0"/>
              <a:t>2015</a:t>
            </a:r>
            <a:endParaRPr lang="es-ES" dirty="0"/>
          </a:p>
        </p:txBody>
      </p:sp>
    </p:spTree>
    <p:extLst>
      <p:ext uri="{BB962C8B-B14F-4D97-AF65-F5344CB8AC3E}">
        <p14:creationId xmlns:p14="http://schemas.microsoft.com/office/powerpoint/2010/main" val="188553261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22</a:t>
            </a:fld>
            <a:endParaRPr lang="es-ES"/>
          </a:p>
        </p:txBody>
      </p:sp>
      <p:sp>
        <p:nvSpPr>
          <p:cNvPr id="2" name="1 Título"/>
          <p:cNvSpPr>
            <a:spLocks noGrp="1"/>
          </p:cNvSpPr>
          <p:nvPr>
            <p:ph type="title" idx="4294967295"/>
          </p:nvPr>
        </p:nvSpPr>
        <p:spPr>
          <a:xfrm>
            <a:off x="607784" y="1263144"/>
            <a:ext cx="8208912" cy="4323184"/>
          </a:xfrm>
        </p:spPr>
        <p:txBody>
          <a:bodyPr/>
          <a:lstStyle/>
          <a:p>
            <a:r>
              <a:rPr lang="es-ES" sz="5400" b="1" dirty="0" smtClean="0">
                <a:solidFill>
                  <a:srgbClr val="F79646"/>
                </a:solidFill>
                <a:effectLst>
                  <a:outerShdw blurRad="38100" dist="38100" dir="2700000" algn="tl">
                    <a:srgbClr val="000000">
                      <a:alpha val="43137"/>
                    </a:srgbClr>
                  </a:outerShdw>
                </a:effectLst>
                <a:latin typeface="+mn-lt"/>
                <a:ea typeface="+mn-ea"/>
                <a:cs typeface="+mn-cs"/>
              </a:rPr>
              <a:t>Perspectivas de Inversión y Desarrollo</a:t>
            </a:r>
            <a:br>
              <a:rPr lang="es-ES" sz="5400" b="1" dirty="0" smtClean="0">
                <a:solidFill>
                  <a:srgbClr val="F79646"/>
                </a:solidFill>
                <a:effectLst>
                  <a:outerShdw blurRad="38100" dist="38100" dir="2700000" algn="tl">
                    <a:srgbClr val="000000">
                      <a:alpha val="43137"/>
                    </a:srgbClr>
                  </a:outerShdw>
                </a:effectLst>
                <a:latin typeface="+mn-lt"/>
                <a:ea typeface="+mn-ea"/>
                <a:cs typeface="+mn-cs"/>
              </a:rPr>
            </a:br>
            <a:endParaRPr lang="es-ES" b="1" dirty="0">
              <a:solidFill>
                <a:srgbClr val="F79646"/>
              </a:solidFill>
              <a:effectLst>
                <a:outerShdw blurRad="38100" dist="38100" dir="2700000" algn="tl">
                  <a:srgbClr val="000000">
                    <a:alpha val="43137"/>
                  </a:srgbClr>
                </a:outerShdw>
              </a:effectLst>
              <a:latin typeface="+mn-lt"/>
              <a:ea typeface="+mn-ea"/>
              <a:cs typeface="+mn-cs"/>
            </a:endParaRPr>
          </a:p>
        </p:txBody>
      </p:sp>
    </p:spTree>
    <p:extLst>
      <p:ext uri="{BB962C8B-B14F-4D97-AF65-F5344CB8AC3E}">
        <p14:creationId xmlns:p14="http://schemas.microsoft.com/office/powerpoint/2010/main" val="37664099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Marcador de contenido"/>
          <p:cNvGraphicFramePr>
            <a:graphicFrameLocks noGrp="1"/>
          </p:cNvGraphicFramePr>
          <p:nvPr>
            <p:ph idx="4294967295"/>
            <p:extLst>
              <p:ext uri="{D42A27DB-BD31-4B8C-83A1-F6EECF244321}">
                <p14:modId xmlns:p14="http://schemas.microsoft.com/office/powerpoint/2010/main" val="1301506285"/>
              </p:ext>
            </p:extLst>
          </p:nvPr>
        </p:nvGraphicFramePr>
        <p:xfrm>
          <a:off x="0" y="1052513"/>
          <a:ext cx="8358188" cy="4222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1 Título"/>
          <p:cNvSpPr>
            <a:spLocks noGrp="1"/>
          </p:cNvSpPr>
          <p:nvPr>
            <p:ph type="title" idx="4294967295"/>
          </p:nvPr>
        </p:nvSpPr>
        <p:spPr>
          <a:xfrm>
            <a:off x="503238" y="476250"/>
            <a:ext cx="8640762" cy="642938"/>
          </a:xfrm>
        </p:spPr>
        <p:txBody>
          <a:bodyPr/>
          <a:lstStyle/>
          <a:p>
            <a:pPr indent="-6350">
              <a:lnSpc>
                <a:spcPts val="2000"/>
              </a:lnSpc>
              <a:spcBef>
                <a:spcPts val="600"/>
              </a:spcBef>
              <a:buClr>
                <a:srgbClr val="7734AA"/>
              </a:buClr>
              <a:buSzPct val="76000"/>
              <a:defRPr/>
            </a:pPr>
            <a:r>
              <a:rPr lang="es-ES" sz="2800" b="1" dirty="0">
                <a:solidFill>
                  <a:srgbClr val="F79646"/>
                </a:solidFill>
                <a:effectLst>
                  <a:outerShdw blurRad="38100" dist="38100" dir="2700000" algn="tl">
                    <a:srgbClr val="000000">
                      <a:alpha val="43137"/>
                    </a:srgbClr>
                  </a:outerShdw>
                </a:effectLst>
                <a:latin typeface="+mn-lt"/>
                <a:ea typeface="+mn-ea"/>
                <a:cs typeface="+mn-cs"/>
              </a:rPr>
              <a:t>Estrategia para el Desarrollo</a:t>
            </a:r>
          </a:p>
        </p:txBody>
      </p:sp>
      <p:sp>
        <p:nvSpPr>
          <p:cNvPr id="14" name="13 Rectángulo redondeado"/>
          <p:cNvSpPr/>
          <p:nvPr/>
        </p:nvSpPr>
        <p:spPr>
          <a:xfrm>
            <a:off x="214282" y="1141844"/>
            <a:ext cx="2197478" cy="1207036"/>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endParaRPr lang="es-ES" sz="1400" b="1" dirty="0" smtClean="0">
              <a:ln w="1905"/>
              <a:solidFill>
                <a:schemeClr val="accent2">
                  <a:lumMod val="75000"/>
                </a:schemeClr>
              </a:solidFill>
            </a:endParaRPr>
          </a:p>
          <a:p>
            <a:pPr>
              <a:buFont typeface="Arial" pitchFamily="34" charset="0"/>
              <a:buChar char="•"/>
            </a:pPr>
            <a:endParaRPr lang="es-ES" sz="1400" b="1" dirty="0" smtClean="0">
              <a:ln w="1905"/>
              <a:solidFill>
                <a:schemeClr val="accent2">
                  <a:lumMod val="75000"/>
                </a:schemeClr>
              </a:solidFill>
            </a:endParaRPr>
          </a:p>
          <a:p>
            <a:pPr>
              <a:buFont typeface="Arial" pitchFamily="34" charset="0"/>
              <a:buChar char="•"/>
            </a:pPr>
            <a:r>
              <a:rPr lang="es-ES" sz="1400" b="1" dirty="0" smtClean="0">
                <a:ln w="1905"/>
                <a:solidFill>
                  <a:schemeClr val="accent2">
                    <a:lumMod val="75000"/>
                  </a:schemeClr>
                </a:solidFill>
              </a:rPr>
              <a:t>Asistencia Técnica</a:t>
            </a:r>
          </a:p>
          <a:p>
            <a:pPr>
              <a:buFont typeface="Arial" pitchFamily="34" charset="0"/>
              <a:buChar char="•"/>
            </a:pPr>
            <a:r>
              <a:rPr lang="es-ES" sz="1400" b="1" dirty="0" smtClean="0">
                <a:ln w="1905"/>
                <a:solidFill>
                  <a:schemeClr val="accent2">
                    <a:lumMod val="75000"/>
                  </a:schemeClr>
                </a:solidFill>
              </a:rPr>
              <a:t>Banca Publica</a:t>
            </a:r>
          </a:p>
          <a:p>
            <a:pPr>
              <a:buFont typeface="Arial" pitchFamily="34" charset="0"/>
              <a:buChar char="•"/>
            </a:pPr>
            <a:r>
              <a:rPr lang="es-ES" sz="1400" b="1" dirty="0" smtClean="0">
                <a:ln w="1905"/>
                <a:solidFill>
                  <a:schemeClr val="accent2">
                    <a:lumMod val="75000"/>
                  </a:schemeClr>
                </a:solidFill>
              </a:rPr>
              <a:t>Innovación Tecnológica</a:t>
            </a:r>
          </a:p>
          <a:p>
            <a:pPr marL="87313" indent="-87313">
              <a:buFont typeface="Arial" pitchFamily="34" charset="0"/>
              <a:buChar char="•"/>
            </a:pPr>
            <a:r>
              <a:rPr lang="es-ES" sz="1400" b="1" dirty="0" smtClean="0">
                <a:ln w="1905"/>
                <a:solidFill>
                  <a:schemeClr val="accent2">
                    <a:lumMod val="75000"/>
                  </a:schemeClr>
                </a:solidFill>
              </a:rPr>
              <a:t>Incentivo a cadenas de valor con PyMEs</a:t>
            </a:r>
          </a:p>
          <a:p>
            <a:endParaRPr lang="es-ES" sz="1400" b="1" dirty="0" smtClean="0">
              <a:ln w="1905"/>
              <a:solidFill>
                <a:schemeClr val="accent2">
                  <a:lumMod val="75000"/>
                </a:schemeClr>
              </a:solidFill>
            </a:endParaRPr>
          </a:p>
          <a:p>
            <a:pPr>
              <a:buFont typeface="Arial" pitchFamily="34" charset="0"/>
              <a:buChar char="•"/>
            </a:pPr>
            <a:endParaRPr lang="es-ES" sz="1100" b="1" dirty="0" smtClean="0">
              <a:ln w="1905"/>
              <a:solidFill>
                <a:schemeClr val="accent2">
                  <a:lumMod val="75000"/>
                </a:schemeClr>
              </a:solidFill>
            </a:endParaRPr>
          </a:p>
        </p:txBody>
      </p:sp>
      <p:pic>
        <p:nvPicPr>
          <p:cNvPr id="4" name="6 Imagen" descr="MARCA GOBIERNO 800 x 280.png"/>
          <p:cNvPicPr>
            <a:picLocks noChangeAspect="1"/>
          </p:cNvPicPr>
          <p:nvPr/>
        </p:nvPicPr>
        <p:blipFill>
          <a:blip r:embed="rId8"/>
          <a:srcRect/>
          <a:stretch>
            <a:fillRect/>
          </a:stretch>
        </p:blipFill>
        <p:spPr bwMode="auto">
          <a:xfrm>
            <a:off x="35496" y="44624"/>
            <a:ext cx="1960378" cy="716194"/>
          </a:xfrm>
          <a:prstGeom prst="rect">
            <a:avLst/>
          </a:prstGeom>
          <a:noFill/>
          <a:ln w="9525">
            <a:noFill/>
            <a:miter lim="800000"/>
            <a:headEnd/>
            <a:tailEnd/>
          </a:ln>
        </p:spPr>
      </p:pic>
      <p:pic>
        <p:nvPicPr>
          <p:cNvPr id="5" name="5 Imagen" descr="mh nuevo.png"/>
          <p:cNvPicPr>
            <a:picLocks noChangeAspect="1"/>
          </p:cNvPicPr>
          <p:nvPr/>
        </p:nvPicPr>
        <p:blipFill>
          <a:blip r:embed="rId9"/>
          <a:srcRect/>
          <a:stretch>
            <a:fillRect/>
          </a:stretch>
        </p:blipFill>
        <p:spPr bwMode="auto">
          <a:xfrm>
            <a:off x="7152914" y="206249"/>
            <a:ext cx="1955590" cy="554570"/>
          </a:xfrm>
          <a:prstGeom prst="rect">
            <a:avLst/>
          </a:prstGeom>
          <a:noFill/>
          <a:ln w="9525">
            <a:noFill/>
            <a:miter lim="800000"/>
            <a:headEnd/>
            <a:tailEnd/>
          </a:ln>
        </p:spPr>
      </p:pic>
      <p:sp>
        <p:nvSpPr>
          <p:cNvPr id="16" name="15 Rectángulo redondeado"/>
          <p:cNvSpPr/>
          <p:nvPr/>
        </p:nvSpPr>
        <p:spPr>
          <a:xfrm>
            <a:off x="6516216" y="1196752"/>
            <a:ext cx="2232248" cy="1296144"/>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Implementación Apps</a:t>
            </a:r>
          </a:p>
          <a:p>
            <a:pPr marL="87313" indent="-87313">
              <a:buFont typeface="Arial" pitchFamily="34" charset="0"/>
              <a:buChar char="•"/>
            </a:pPr>
            <a:r>
              <a:rPr lang="es-ES" sz="1400" b="1" dirty="0" smtClean="0">
                <a:ln w="1905"/>
                <a:solidFill>
                  <a:schemeClr val="accent2">
                    <a:lumMod val="75000"/>
                  </a:schemeClr>
                </a:solidFill>
                <a:effectLst>
                  <a:innerShdw blurRad="69850" dist="43180" dir="5400000">
                    <a:srgbClr val="000000">
                      <a:alpha val="65000"/>
                    </a:srgbClr>
                  </a:innerShdw>
                </a:effectLst>
              </a:rPr>
              <a:t>Leyes de Fomento </a:t>
            </a:r>
            <a:r>
              <a:rPr lang="es-ES" sz="1400" b="1" dirty="0">
                <a:ln w="1905"/>
                <a:solidFill>
                  <a:schemeClr val="accent2">
                    <a:lumMod val="75000"/>
                  </a:schemeClr>
                </a:solidFill>
                <a:effectLst>
                  <a:innerShdw blurRad="69850" dist="43180" dir="5400000">
                    <a:srgbClr val="000000">
                      <a:alpha val="65000"/>
                    </a:srgbClr>
                  </a:innerShdw>
                </a:effectLst>
              </a:rPr>
              <a:t>a las </a:t>
            </a:r>
            <a:r>
              <a:rPr lang="es-ES" sz="1400" b="1" dirty="0" smtClean="0">
                <a:ln w="1905"/>
                <a:solidFill>
                  <a:schemeClr val="accent2">
                    <a:lumMod val="75000"/>
                  </a:schemeClr>
                </a:solidFill>
                <a:effectLst>
                  <a:innerShdw blurRad="69850" dist="43180" dir="5400000">
                    <a:srgbClr val="000000">
                      <a:alpha val="65000"/>
                    </a:srgbClr>
                  </a:innerShdw>
                </a:effectLst>
              </a:rPr>
              <a:t>inversiones</a:t>
            </a:r>
          </a:p>
          <a:p>
            <a:pPr marL="87313" indent="-87313">
              <a:buFont typeface="Arial" pitchFamily="34" charset="0"/>
              <a:buChar char="•"/>
            </a:pPr>
            <a:r>
              <a:rPr lang="es-ES" sz="1400" b="1" dirty="0" smtClean="0">
                <a:ln w="1905"/>
                <a:solidFill>
                  <a:schemeClr val="accent2">
                    <a:lumMod val="75000"/>
                  </a:schemeClr>
                </a:solidFill>
                <a:effectLst>
                  <a:innerShdw blurRad="69850" dist="43180" dir="5400000">
                    <a:srgbClr val="000000">
                      <a:alpha val="65000"/>
                    </a:srgbClr>
                  </a:innerShdw>
                </a:effectLst>
              </a:rPr>
              <a:t>Financiamiento para obras públicas</a:t>
            </a:r>
            <a:endParaRPr lang="es-ES" sz="1400" b="1" dirty="0">
              <a:ln w="1905"/>
              <a:solidFill>
                <a:schemeClr val="accent2">
                  <a:lumMod val="75000"/>
                </a:schemeClr>
              </a:solidFill>
              <a:effectLst>
                <a:innerShdw blurRad="69850" dist="43180" dir="5400000">
                  <a:srgbClr val="000000">
                    <a:alpha val="65000"/>
                  </a:srgbClr>
                </a:innerShdw>
              </a:effectLst>
            </a:endParaRPr>
          </a:p>
          <a:p>
            <a:pPr>
              <a:buFont typeface="Arial" pitchFamily="34" charset="0"/>
              <a:buChar char="•"/>
            </a:pPr>
            <a:endParaRPr lang="es-ES" sz="1400" b="1" dirty="0">
              <a:ln w="1905"/>
              <a:solidFill>
                <a:schemeClr val="accent2">
                  <a:lumMod val="75000"/>
                </a:schemeClr>
              </a:solidFill>
              <a:effectLst>
                <a:innerShdw blurRad="69850" dist="43180" dir="5400000">
                  <a:srgbClr val="000000">
                    <a:alpha val="65000"/>
                  </a:srgbClr>
                </a:innerShdw>
              </a:effectLst>
            </a:endParaRPr>
          </a:p>
        </p:txBody>
      </p:sp>
      <p:sp>
        <p:nvSpPr>
          <p:cNvPr id="17" name="16 Rectángulo redondeado"/>
          <p:cNvSpPr/>
          <p:nvPr/>
        </p:nvSpPr>
        <p:spPr>
          <a:xfrm>
            <a:off x="6372200" y="3861048"/>
            <a:ext cx="2592288" cy="136815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marL="171450" indent="-171450">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 Mejora de la oferta laboral  </a:t>
            </a:r>
            <a:r>
              <a:rPr lang="es-ES" sz="1400" b="1" dirty="0" smtClean="0">
                <a:ln w="1905"/>
                <a:solidFill>
                  <a:schemeClr val="accent2">
                    <a:lumMod val="75000"/>
                  </a:schemeClr>
                </a:solidFill>
                <a:effectLst>
                  <a:innerShdw blurRad="69850" dist="43180" dir="5400000">
                    <a:srgbClr val="000000">
                      <a:alpha val="65000"/>
                    </a:srgbClr>
                  </a:innerShdw>
                </a:effectLst>
              </a:rPr>
              <a:t> (</a:t>
            </a:r>
            <a:r>
              <a:rPr lang="es-ES" sz="1400" b="1" dirty="0">
                <a:ln w="1905"/>
                <a:solidFill>
                  <a:schemeClr val="accent2">
                    <a:lumMod val="75000"/>
                  </a:schemeClr>
                </a:solidFill>
                <a:effectLst>
                  <a:innerShdw blurRad="69850" dist="43180" dir="5400000">
                    <a:srgbClr val="000000">
                      <a:alpha val="65000"/>
                    </a:srgbClr>
                  </a:innerShdw>
                </a:effectLst>
              </a:rPr>
              <a:t>calidad </a:t>
            </a:r>
            <a:r>
              <a:rPr lang="es-ES" sz="1400" b="1" dirty="0" smtClean="0">
                <a:ln w="1905"/>
                <a:solidFill>
                  <a:schemeClr val="accent2">
                    <a:lumMod val="75000"/>
                  </a:schemeClr>
                </a:solidFill>
                <a:effectLst>
                  <a:innerShdw blurRad="69850" dist="43180" dir="5400000">
                    <a:srgbClr val="000000">
                      <a:alpha val="65000"/>
                    </a:srgbClr>
                  </a:innerShdw>
                </a:effectLst>
              </a:rPr>
              <a:t>y </a:t>
            </a:r>
            <a:r>
              <a:rPr lang="es-ES" sz="1400" b="1" dirty="0">
                <a:ln w="1905"/>
                <a:solidFill>
                  <a:schemeClr val="accent2">
                    <a:lumMod val="75000"/>
                  </a:schemeClr>
                </a:solidFill>
                <a:effectLst>
                  <a:innerShdw blurRad="69850" dist="43180" dir="5400000">
                    <a:srgbClr val="000000">
                      <a:alpha val="65000"/>
                    </a:srgbClr>
                  </a:innerShdw>
                </a:effectLst>
              </a:rPr>
              <a:t>cantidad)</a:t>
            </a:r>
          </a:p>
          <a:p>
            <a:pPr indent="-171450">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Acceso a Servicios Sociales</a:t>
            </a:r>
          </a:p>
          <a:p>
            <a:pPr marL="171450" indent="-171450">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Transferencias Condicionadas</a:t>
            </a:r>
          </a:p>
          <a:p>
            <a:pPr indent="-171450">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Subsidios más focalizados</a:t>
            </a:r>
          </a:p>
        </p:txBody>
      </p:sp>
      <p:sp>
        <p:nvSpPr>
          <p:cNvPr id="10" name="9 Rectángulo redondeado"/>
          <p:cNvSpPr/>
          <p:nvPr/>
        </p:nvSpPr>
        <p:spPr>
          <a:xfrm>
            <a:off x="323528" y="3789040"/>
            <a:ext cx="2304256" cy="136815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endParaRPr lang="es-ES" sz="1400" b="1" dirty="0" smtClean="0">
              <a:ln w="1905"/>
              <a:solidFill>
                <a:schemeClr val="accent2">
                  <a:lumMod val="75000"/>
                </a:schemeClr>
              </a:solidFill>
              <a:effectLst>
                <a:innerShdw blurRad="69850" dist="43180" dir="5400000">
                  <a:srgbClr val="000000">
                    <a:alpha val="65000"/>
                  </a:srgbClr>
                </a:innerShdw>
              </a:effectLst>
            </a:endParaRPr>
          </a:p>
          <a:p>
            <a:pPr>
              <a:buFont typeface="Arial" pitchFamily="34" charset="0"/>
              <a:buChar char="•"/>
            </a:pPr>
            <a:endParaRPr lang="es-ES" sz="1400" b="1" dirty="0" smtClean="0">
              <a:ln w="1905"/>
              <a:solidFill>
                <a:schemeClr val="accent2">
                  <a:lumMod val="75000"/>
                </a:schemeClr>
              </a:solidFill>
              <a:effectLst>
                <a:innerShdw blurRad="69850" dist="43180" dir="5400000">
                  <a:srgbClr val="000000">
                    <a:alpha val="65000"/>
                  </a:srgbClr>
                </a:innerShdw>
              </a:effectLst>
            </a:endParaRPr>
          </a:p>
          <a:p>
            <a:pPr marL="87313" indent="-87313">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Monitoreo y Evaluación de Proyectos</a:t>
            </a:r>
          </a:p>
          <a:p>
            <a:pPr marL="87313" indent="-87313">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Administración</a:t>
            </a:r>
            <a:r>
              <a:rPr lang="es-ES" sz="1400" b="1" dirty="0" smtClean="0">
                <a:ln w="1905"/>
                <a:solidFill>
                  <a:schemeClr val="accent2">
                    <a:lumMod val="75000"/>
                  </a:schemeClr>
                </a:solidFill>
                <a:effectLst>
                  <a:innerShdw blurRad="69850" dist="43180" dir="5400000">
                    <a:srgbClr val="000000">
                      <a:alpha val="65000"/>
                    </a:srgbClr>
                  </a:innerShdw>
                </a:effectLst>
              </a:rPr>
              <a:t> </a:t>
            </a:r>
            <a:r>
              <a:rPr lang="es-ES" sz="1400" b="1" dirty="0">
                <a:ln w="1905"/>
                <a:solidFill>
                  <a:schemeClr val="accent2">
                    <a:lumMod val="75000"/>
                  </a:schemeClr>
                </a:solidFill>
                <a:effectLst>
                  <a:innerShdw blurRad="69850" dist="43180" dir="5400000">
                    <a:srgbClr val="000000">
                      <a:alpha val="65000"/>
                    </a:srgbClr>
                  </a:innerShdw>
                </a:effectLst>
              </a:rPr>
              <a:t>financiera del Estado</a:t>
            </a:r>
          </a:p>
          <a:p>
            <a:pPr marL="87313" indent="-87313">
              <a:buFont typeface="Arial" pitchFamily="34" charset="0"/>
              <a:buChar char="•"/>
            </a:pPr>
            <a:r>
              <a:rPr lang="es-ES" sz="1400" b="1" dirty="0">
                <a:ln w="1905"/>
                <a:solidFill>
                  <a:schemeClr val="accent2">
                    <a:lumMod val="75000"/>
                  </a:schemeClr>
                </a:solidFill>
                <a:effectLst>
                  <a:innerShdw blurRad="69850" dist="43180" dir="5400000">
                    <a:srgbClr val="000000">
                      <a:alpha val="65000"/>
                    </a:srgbClr>
                  </a:innerShdw>
                </a:effectLst>
              </a:rPr>
              <a:t>Mejora de la imagen del Paraguay</a:t>
            </a:r>
          </a:p>
          <a:p>
            <a:endParaRPr lang="es-ES" sz="1400" b="1" dirty="0" smtClean="0">
              <a:ln w="1905"/>
              <a:solidFill>
                <a:schemeClr val="accent2">
                  <a:lumMod val="75000"/>
                </a:schemeClr>
              </a:solidFill>
              <a:effectLst>
                <a:innerShdw blurRad="69850" dist="43180" dir="5400000">
                  <a:srgbClr val="000000">
                    <a:alpha val="65000"/>
                  </a:srgbClr>
                </a:innerShdw>
              </a:effectLst>
            </a:endParaRPr>
          </a:p>
          <a:p>
            <a:pPr>
              <a:buFont typeface="Arial" pitchFamily="34" charset="0"/>
              <a:buChar char="•"/>
            </a:pPr>
            <a:endParaRPr lang="es-ES" sz="1100" b="1" dirty="0" smtClean="0">
              <a:ln w="1905"/>
              <a:solidFill>
                <a:schemeClr val="accent2">
                  <a:lumMod val="75000"/>
                </a:schemeClr>
              </a:solidFill>
              <a:effectLst>
                <a:innerShdw blurRad="69850" dist="43180" dir="5400000">
                  <a:srgbClr val="000000">
                    <a:alpha val="65000"/>
                  </a:srgbClr>
                </a:innerShdw>
              </a:effectLst>
            </a:endParaRPr>
          </a:p>
        </p:txBody>
      </p:sp>
      <p:sp>
        <p:nvSpPr>
          <p:cNvPr id="3" name="2 Rectángulo redondeado"/>
          <p:cNvSpPr/>
          <p:nvPr/>
        </p:nvSpPr>
        <p:spPr>
          <a:xfrm>
            <a:off x="827584" y="5733256"/>
            <a:ext cx="7776864" cy="792088"/>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solidFill>
                  <a:schemeClr val="accent2">
                    <a:lumMod val="75000"/>
                  </a:schemeClr>
                </a:solidFill>
              </a:rPr>
              <a:t>ESTABILIDAD MACROECONÓMICA</a:t>
            </a:r>
            <a:endParaRPr lang="es-ES" sz="2800" b="1" dirty="0">
              <a:solidFill>
                <a:schemeClr val="accent2">
                  <a:lumMod val="75000"/>
                </a:schemeClr>
              </a:solidFill>
            </a:endParaRPr>
          </a:p>
        </p:txBody>
      </p:sp>
    </p:spTree>
    <p:extLst>
      <p:ext uri="{BB962C8B-B14F-4D97-AF65-F5344CB8AC3E}">
        <p14:creationId xmlns:p14="http://schemas.microsoft.com/office/powerpoint/2010/main" val="22720820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CuadroTexto"/>
          <p:cNvSpPr txBox="1"/>
          <p:nvPr/>
        </p:nvSpPr>
        <p:spPr>
          <a:xfrm>
            <a:off x="611560" y="5733256"/>
            <a:ext cx="7620000" cy="261610"/>
          </a:xfrm>
          <a:prstGeom prst="rect">
            <a:avLst/>
          </a:prstGeom>
          <a:noFill/>
        </p:spPr>
        <p:txBody>
          <a:bodyPr wrap="square" rtlCol="0">
            <a:spAutoFit/>
          </a:bodyPr>
          <a:lstStyle/>
          <a:p>
            <a:r>
              <a:rPr lang="es-ES" sz="1100" dirty="0" smtClean="0"/>
              <a:t>Fuente: Elaboración propia con datos del </a:t>
            </a:r>
            <a:r>
              <a:rPr lang="es-ES" sz="1100" i="1" dirty="0" smtClean="0"/>
              <a:t>Fondo Monetario Internacional</a:t>
            </a:r>
            <a:r>
              <a:rPr lang="es-ES" sz="1100" dirty="0" smtClean="0"/>
              <a:t>.</a:t>
            </a:r>
            <a:endParaRPr lang="es-ES" sz="1100" dirty="0"/>
          </a:p>
        </p:txBody>
      </p:sp>
      <p:graphicFrame>
        <p:nvGraphicFramePr>
          <p:cNvPr id="6" name="1 Gráfico"/>
          <p:cNvGraphicFramePr>
            <a:graphicFrameLocks noGrp="1"/>
          </p:cNvGraphicFramePr>
          <p:nvPr>
            <p:extLst>
              <p:ext uri="{D42A27DB-BD31-4B8C-83A1-F6EECF244321}">
                <p14:modId xmlns:p14="http://schemas.microsoft.com/office/powerpoint/2010/main" val="2117599178"/>
              </p:ext>
            </p:extLst>
          </p:nvPr>
        </p:nvGraphicFramePr>
        <p:xfrm>
          <a:off x="539552" y="1484784"/>
          <a:ext cx="8460432" cy="4276789"/>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txBox="1">
            <a:spLocks noChangeArrowheads="1"/>
          </p:cNvSpPr>
          <p:nvPr/>
        </p:nvSpPr>
        <p:spPr>
          <a:xfrm>
            <a:off x="467544" y="549275"/>
            <a:ext cx="8229600" cy="792163"/>
          </a:xfrm>
          <a:prstGeom prst="rect">
            <a:avLst/>
          </a:prstGeom>
        </p:spPr>
        <p:txBody>
          <a:bodyPr anchor="ctr"/>
          <a:lstStyle/>
          <a:p>
            <a:pPr indent="-6350" algn="ctr" fontAlgn="auto">
              <a:lnSpc>
                <a:spcPts val="2000"/>
              </a:lnSpc>
              <a:spcBef>
                <a:spcPts val="600"/>
              </a:spcBef>
              <a:spcAft>
                <a:spcPts val="0"/>
              </a:spcAft>
              <a:buClr>
                <a:srgbClr val="7734AA"/>
              </a:buClr>
              <a:buSzPct val="76000"/>
              <a:defRPr/>
            </a:pPr>
            <a:r>
              <a:rPr lang="es-ES" sz="2800" b="1" dirty="0">
                <a:solidFill>
                  <a:srgbClr val="F79646"/>
                </a:solidFill>
                <a:effectLst>
                  <a:outerShdw blurRad="38100" dist="38100" dir="2700000" algn="tl">
                    <a:srgbClr val="000000">
                      <a:alpha val="43137"/>
                    </a:srgbClr>
                  </a:outerShdw>
                </a:effectLst>
                <a:latin typeface="+mn-lt"/>
              </a:rPr>
              <a:t>Inversión Total (% del PIB)</a:t>
            </a:r>
          </a:p>
          <a:p>
            <a:pPr marL="6350" lvl="0" indent="-6350" algn="ctr">
              <a:lnSpc>
                <a:spcPts val="2000"/>
              </a:lnSpc>
              <a:defRPr/>
            </a:pPr>
            <a:r>
              <a:rPr lang="es-ES" sz="1400" b="1" dirty="0" smtClean="0">
                <a:solidFill>
                  <a:srgbClr val="3B816A"/>
                </a:solidFill>
              </a:rPr>
              <a:t>PAÍSES DEL MERCOSUR</a:t>
            </a:r>
          </a:p>
        </p:txBody>
      </p:sp>
      <p:sp>
        <p:nvSpPr>
          <p:cNvPr id="7" name="6 Marcador de número de diapositiva"/>
          <p:cNvSpPr>
            <a:spLocks noGrp="1"/>
          </p:cNvSpPr>
          <p:nvPr>
            <p:ph type="sldNum" sz="quarter" idx="12"/>
          </p:nvPr>
        </p:nvSpPr>
        <p:spPr/>
        <p:txBody>
          <a:bodyPr/>
          <a:lstStyle/>
          <a:p>
            <a:pPr>
              <a:defRPr/>
            </a:pPr>
            <a:fld id="{95674EAE-5A22-4EA4-AC1F-B228E85C3592}" type="slidenum">
              <a:rPr lang="es-ES" smtClean="0"/>
              <a:pPr>
                <a:defRPr/>
              </a:pPr>
              <a:t>24</a:t>
            </a:fld>
            <a:endParaRPr lang="es-ES" dirty="0"/>
          </a:p>
        </p:txBody>
      </p:sp>
    </p:spTree>
    <p:extLst>
      <p:ext uri="{BB962C8B-B14F-4D97-AF65-F5344CB8AC3E}">
        <p14:creationId xmlns:p14="http://schemas.microsoft.com/office/powerpoint/2010/main" val="2139350522"/>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a:xfrm>
            <a:off x="251520" y="620688"/>
            <a:ext cx="8568952" cy="917596"/>
          </a:xfrm>
          <a:prstGeom prst="rect">
            <a:avLst/>
          </a:prstGeom>
        </p:spPr>
        <p:txBody>
          <a:bodyPr vert="horz" lIns="91440" tIns="45720" rIns="91440" bIns="45720" rtlCol="0" anchor="ctr">
            <a:noAutofit/>
          </a:bodyPr>
          <a:lstStyle/>
          <a:p>
            <a:pPr indent="-6350" algn="ctr">
              <a:lnSpc>
                <a:spcPts val="2000"/>
              </a:lnSpc>
              <a:spcBef>
                <a:spcPts val="600"/>
              </a:spcBef>
              <a:buClr>
                <a:srgbClr val="7734AA"/>
              </a:buClr>
              <a:buSzPct val="76000"/>
              <a:defRPr/>
            </a:pPr>
            <a:r>
              <a:rPr lang="es-ES" sz="2800" b="1" dirty="0">
                <a:solidFill>
                  <a:srgbClr val="F79646"/>
                </a:solidFill>
                <a:effectLst>
                  <a:outerShdw blurRad="38100" dist="38100" dir="2700000" algn="tl">
                    <a:srgbClr val="000000">
                      <a:alpha val="43137"/>
                    </a:srgbClr>
                  </a:outerShdw>
                </a:effectLst>
                <a:latin typeface="+mn-lt"/>
              </a:rPr>
              <a:t>Evolución del PIB Total y del PIB Agrícola</a:t>
            </a:r>
          </a:p>
          <a:p>
            <a:pPr marL="6350" indent="-6350" algn="ctr">
              <a:lnSpc>
                <a:spcPts val="2000"/>
              </a:lnSpc>
              <a:spcBef>
                <a:spcPct val="0"/>
              </a:spcBef>
              <a:defRPr/>
            </a:pPr>
            <a:r>
              <a:rPr lang="es-ES" sz="1400" b="1" dirty="0" smtClean="0">
                <a:solidFill>
                  <a:srgbClr val="3B816A"/>
                </a:solidFill>
                <a:ea typeface="+mj-ea"/>
                <a:cs typeface="+mj-cs"/>
              </a:rPr>
              <a:t>TASAS DE CRECIMIENTO ANUAL</a:t>
            </a:r>
          </a:p>
        </p:txBody>
      </p:sp>
      <p:graphicFrame>
        <p:nvGraphicFramePr>
          <p:cNvPr id="9" name="3 Marcador de contenido"/>
          <p:cNvGraphicFramePr>
            <a:graphicFrameLocks noGrp="1"/>
          </p:cNvGraphicFramePr>
          <p:nvPr>
            <p:extLst>
              <p:ext uri="{D42A27DB-BD31-4B8C-83A1-F6EECF244321}">
                <p14:modId xmlns:p14="http://schemas.microsoft.com/office/powerpoint/2010/main" val="3331196133"/>
              </p:ext>
            </p:extLst>
          </p:nvPr>
        </p:nvGraphicFramePr>
        <p:xfrm>
          <a:off x="466824" y="1553268"/>
          <a:ext cx="8230898" cy="4612035"/>
        </p:xfrm>
        <a:graphic>
          <a:graphicData uri="http://schemas.openxmlformats.org/drawingml/2006/chart">
            <c:chart xmlns:c="http://schemas.openxmlformats.org/drawingml/2006/chart" xmlns:r="http://schemas.openxmlformats.org/officeDocument/2006/relationships" r:id="rId3"/>
          </a:graphicData>
        </a:graphic>
      </p:graphicFrame>
      <p:sp>
        <p:nvSpPr>
          <p:cNvPr id="13" name="12 Marcador de número de diapositiva"/>
          <p:cNvSpPr>
            <a:spLocks noGrp="1"/>
          </p:cNvSpPr>
          <p:nvPr>
            <p:ph type="sldNum" sz="quarter" idx="12"/>
          </p:nvPr>
        </p:nvSpPr>
        <p:spPr/>
        <p:txBody>
          <a:bodyPr/>
          <a:lstStyle/>
          <a:p>
            <a:pPr>
              <a:defRPr/>
            </a:pPr>
            <a:fld id="{95674EAE-5A22-4EA4-AC1F-B228E85C3592}" type="slidenum">
              <a:rPr lang="es-ES" smtClean="0"/>
              <a:pPr>
                <a:defRPr/>
              </a:pPr>
              <a:t>25</a:t>
            </a:fld>
            <a:endParaRPr lang="es-ES" dirty="0"/>
          </a:p>
        </p:txBody>
      </p:sp>
    </p:spTree>
    <p:extLst>
      <p:ext uri="{BB962C8B-B14F-4D97-AF65-F5344CB8AC3E}">
        <p14:creationId xmlns:p14="http://schemas.microsoft.com/office/powerpoint/2010/main" val="38595562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83568" y="908720"/>
            <a:ext cx="7920879" cy="379463"/>
          </a:xfrm>
          <a:prstGeom prst="rect">
            <a:avLst/>
          </a:prstGeom>
          <a:noFill/>
        </p:spPr>
        <p:txBody>
          <a:bodyPr wrap="square" rtlCol="0">
            <a:spAutoFit/>
          </a:bodyPr>
          <a:lstStyle/>
          <a:p>
            <a:pPr indent="-6350" algn="ctr">
              <a:lnSpc>
                <a:spcPts val="2000"/>
              </a:lnSpc>
              <a:spcBef>
                <a:spcPts val="600"/>
              </a:spcBef>
              <a:buClr>
                <a:srgbClr val="7734AA"/>
              </a:buClr>
              <a:buSzPct val="76000"/>
              <a:defRPr/>
            </a:pPr>
            <a:r>
              <a:rPr lang="es-PY" sz="2800" b="1" dirty="0">
                <a:solidFill>
                  <a:srgbClr val="F79646"/>
                </a:solidFill>
                <a:effectLst>
                  <a:outerShdw blurRad="38100" dist="38100" dir="2700000" algn="tl">
                    <a:srgbClr val="000000">
                      <a:alpha val="43137"/>
                    </a:srgbClr>
                  </a:outerShdw>
                </a:effectLst>
                <a:latin typeface="+mn-lt"/>
              </a:rPr>
              <a:t>DESAFÍOS PARA EL DESARROLLO</a:t>
            </a:r>
          </a:p>
        </p:txBody>
      </p:sp>
      <p:sp>
        <p:nvSpPr>
          <p:cNvPr id="10" name="16 Rectángulo"/>
          <p:cNvSpPr>
            <a:spLocks noChangeArrowheads="1"/>
          </p:cNvSpPr>
          <p:nvPr/>
        </p:nvSpPr>
        <p:spPr bwMode="auto">
          <a:xfrm>
            <a:off x="395536" y="5340971"/>
            <a:ext cx="1832553" cy="253916"/>
          </a:xfrm>
          <a:prstGeom prst="rect">
            <a:avLst/>
          </a:prstGeom>
          <a:noFill/>
          <a:ln w="9525">
            <a:noFill/>
            <a:miter lim="800000"/>
            <a:headEnd/>
            <a:tailEnd/>
          </a:ln>
        </p:spPr>
        <p:txBody>
          <a:bodyPr wrap="none">
            <a:spAutoFit/>
          </a:bodyPr>
          <a:lstStyle/>
          <a:p>
            <a:pPr eaLnBrk="0" latinLnBrk="1" hangingPunct="0"/>
            <a:r>
              <a:rPr kumimoji="0" lang="en-US" sz="1050" i="1" dirty="0" err="1" smtClean="0">
                <a:solidFill>
                  <a:prstClr val="black"/>
                </a:solidFill>
                <a:latin typeface="Calibri" pitchFamily="34" charset="0"/>
                <a:ea typeface="ＭＳ Ｐゴシック" charset="-128"/>
                <a:cs typeface="+mn-cs"/>
              </a:rPr>
              <a:t>Fuente</a:t>
            </a:r>
            <a:r>
              <a:rPr kumimoji="0" lang="en-US" sz="1050" i="1" dirty="0" smtClean="0">
                <a:solidFill>
                  <a:prstClr val="black"/>
                </a:solidFill>
                <a:latin typeface="Calibri" pitchFamily="34" charset="0"/>
                <a:ea typeface="ＭＳ Ｐゴシック" charset="-128"/>
                <a:cs typeface="+mn-cs"/>
              </a:rPr>
              <a:t>: </a:t>
            </a:r>
            <a:r>
              <a:rPr kumimoji="0" lang="en-US" sz="1050" i="1" dirty="0" err="1" smtClean="0">
                <a:solidFill>
                  <a:prstClr val="black"/>
                </a:solidFill>
                <a:latin typeface="Calibri" pitchFamily="34" charset="0"/>
                <a:ea typeface="ＭＳ Ｐゴシック" charset="-128"/>
                <a:cs typeface="+mn-cs"/>
              </a:rPr>
              <a:t>Banco</a:t>
            </a:r>
            <a:r>
              <a:rPr kumimoji="0" lang="en-US" sz="1050" i="1" dirty="0" smtClean="0">
                <a:solidFill>
                  <a:prstClr val="black"/>
                </a:solidFill>
                <a:latin typeface="Calibri" pitchFamily="34" charset="0"/>
                <a:ea typeface="ＭＳ Ｐゴシック" charset="-128"/>
                <a:cs typeface="+mn-cs"/>
              </a:rPr>
              <a:t> Mundial. UNDP</a:t>
            </a:r>
            <a:endParaRPr kumimoji="0" lang="en-US" i="1" dirty="0">
              <a:solidFill>
                <a:prstClr val="black"/>
              </a:solidFill>
              <a:latin typeface="Calibri" pitchFamily="34" charset="0"/>
              <a:ea typeface="ＭＳ Ｐゴシック" charset="-128"/>
              <a:cs typeface="+mn-cs"/>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155" y="1819372"/>
            <a:ext cx="7533991" cy="3521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CuadroTexto"/>
          <p:cNvSpPr txBox="1"/>
          <p:nvPr/>
        </p:nvSpPr>
        <p:spPr>
          <a:xfrm>
            <a:off x="754144" y="5593655"/>
            <a:ext cx="7468002" cy="584775"/>
          </a:xfrm>
          <a:prstGeom prst="rect">
            <a:avLst/>
          </a:prstGeom>
          <a:noFill/>
        </p:spPr>
        <p:txBody>
          <a:bodyPr wrap="square" rtlCol="0">
            <a:spAutoFit/>
          </a:bodyPr>
          <a:lstStyle/>
          <a:p>
            <a:r>
              <a:rPr lang="es-PY" sz="1600" dirty="0" smtClean="0">
                <a:latin typeface="+mn-lt"/>
              </a:rPr>
              <a:t>De 187 países, Paraguay se encentra en el puesto 111, sólo por encima de Nicaragua, Guatemala y Haití en Latinoamérica. En 2011 el ranking de Paraguay fue 109.</a:t>
            </a:r>
            <a:endParaRPr lang="es-PY" sz="1600" dirty="0">
              <a:latin typeface="+mn-lt"/>
            </a:endParaRPr>
          </a:p>
        </p:txBody>
      </p:sp>
    </p:spTree>
    <p:extLst>
      <p:ext uri="{BB962C8B-B14F-4D97-AF65-F5344CB8AC3E}">
        <p14:creationId xmlns:p14="http://schemas.microsoft.com/office/powerpoint/2010/main" val="40283072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2 Gráfico"/>
          <p:cNvGraphicFramePr>
            <a:graphicFrameLocks/>
          </p:cNvGraphicFramePr>
          <p:nvPr>
            <p:extLst>
              <p:ext uri="{D42A27DB-BD31-4B8C-83A1-F6EECF244321}">
                <p14:modId xmlns:p14="http://schemas.microsoft.com/office/powerpoint/2010/main" val="3416990859"/>
              </p:ext>
            </p:extLst>
          </p:nvPr>
        </p:nvGraphicFramePr>
        <p:xfrm>
          <a:off x="650108" y="2348556"/>
          <a:ext cx="6636811" cy="3618769"/>
        </p:xfrm>
        <a:graphic>
          <a:graphicData uri="http://schemas.openxmlformats.org/drawingml/2006/chart">
            <c:chart xmlns:c="http://schemas.openxmlformats.org/drawingml/2006/chart" xmlns:r="http://schemas.openxmlformats.org/officeDocument/2006/relationships" r:id="rId2"/>
          </a:graphicData>
        </a:graphic>
      </p:graphicFrame>
      <p:sp>
        <p:nvSpPr>
          <p:cNvPr id="11" name="16 Rectángulo"/>
          <p:cNvSpPr>
            <a:spLocks noChangeArrowheads="1"/>
          </p:cNvSpPr>
          <p:nvPr/>
        </p:nvSpPr>
        <p:spPr bwMode="auto">
          <a:xfrm>
            <a:off x="429126" y="5967325"/>
            <a:ext cx="3260829" cy="253916"/>
          </a:xfrm>
          <a:prstGeom prst="rect">
            <a:avLst/>
          </a:prstGeom>
          <a:noFill/>
          <a:ln w="9525">
            <a:noFill/>
            <a:miter lim="800000"/>
            <a:headEnd/>
            <a:tailEnd/>
          </a:ln>
        </p:spPr>
        <p:txBody>
          <a:bodyPr wrap="none">
            <a:spAutoFit/>
          </a:bodyPr>
          <a:lstStyle/>
          <a:p>
            <a:pPr eaLnBrk="0" latinLnBrk="1" hangingPunct="0"/>
            <a:r>
              <a:rPr kumimoji="0" lang="en-US" sz="1050" i="1" dirty="0" err="1" smtClean="0">
                <a:solidFill>
                  <a:prstClr val="black"/>
                </a:solidFill>
                <a:latin typeface="Calibri" pitchFamily="34" charset="0"/>
                <a:ea typeface="ＭＳ Ｐゴシック" charset="-128"/>
                <a:cs typeface="+mn-cs"/>
              </a:rPr>
              <a:t>Fuente</a:t>
            </a:r>
            <a:r>
              <a:rPr kumimoji="0" lang="en-US" sz="1050" i="1" dirty="0" smtClean="0">
                <a:solidFill>
                  <a:prstClr val="black"/>
                </a:solidFill>
                <a:latin typeface="Calibri" pitchFamily="34" charset="0"/>
                <a:ea typeface="ＭＳ Ｐゴシック" charset="-128"/>
                <a:cs typeface="+mn-cs"/>
              </a:rPr>
              <a:t>: </a:t>
            </a:r>
            <a:r>
              <a:rPr kumimoji="0" lang="en-US" sz="1050" i="1" dirty="0" err="1" smtClean="0">
                <a:solidFill>
                  <a:prstClr val="black"/>
                </a:solidFill>
                <a:latin typeface="Calibri" pitchFamily="34" charset="0"/>
                <a:ea typeface="ＭＳ Ｐゴシック" charset="-128"/>
                <a:cs typeface="+mn-cs"/>
              </a:rPr>
              <a:t>Fondo</a:t>
            </a:r>
            <a:r>
              <a:rPr kumimoji="0" lang="en-US" sz="1050" i="1" dirty="0" smtClean="0">
                <a:solidFill>
                  <a:prstClr val="black"/>
                </a:solidFill>
                <a:latin typeface="Calibri" pitchFamily="34" charset="0"/>
                <a:ea typeface="ＭＳ Ｐゴシック" charset="-128"/>
                <a:cs typeface="+mn-cs"/>
              </a:rPr>
              <a:t> </a:t>
            </a:r>
            <a:r>
              <a:rPr kumimoji="0" lang="en-US" sz="1050" i="1" dirty="0" err="1" smtClean="0">
                <a:solidFill>
                  <a:prstClr val="black"/>
                </a:solidFill>
                <a:latin typeface="Calibri" pitchFamily="34" charset="0"/>
                <a:ea typeface="ＭＳ Ｐゴシック" charset="-128"/>
                <a:cs typeface="+mn-cs"/>
              </a:rPr>
              <a:t>Monetario</a:t>
            </a:r>
            <a:r>
              <a:rPr kumimoji="0" lang="en-US" sz="1050" i="1" dirty="0" smtClean="0">
                <a:solidFill>
                  <a:prstClr val="black"/>
                </a:solidFill>
                <a:latin typeface="Calibri" pitchFamily="34" charset="0"/>
                <a:ea typeface="ＭＳ Ｐゴシック" charset="-128"/>
                <a:cs typeface="+mn-cs"/>
              </a:rPr>
              <a:t> </a:t>
            </a:r>
            <a:r>
              <a:rPr kumimoji="0" lang="en-US" sz="1050" i="1" dirty="0" err="1" smtClean="0">
                <a:solidFill>
                  <a:prstClr val="black"/>
                </a:solidFill>
                <a:latin typeface="Calibri" pitchFamily="34" charset="0"/>
                <a:ea typeface="ＭＳ Ｐゴシック" charset="-128"/>
                <a:cs typeface="+mn-cs"/>
              </a:rPr>
              <a:t>Internacional</a:t>
            </a:r>
            <a:r>
              <a:rPr kumimoji="0" lang="en-US" sz="1050" i="1" dirty="0" smtClean="0">
                <a:solidFill>
                  <a:prstClr val="black"/>
                </a:solidFill>
                <a:latin typeface="Calibri" pitchFamily="34" charset="0"/>
                <a:ea typeface="ＭＳ Ｐゴシック" charset="-128"/>
                <a:cs typeface="+mn-cs"/>
              </a:rPr>
              <a:t>. WEO-</a:t>
            </a:r>
            <a:r>
              <a:rPr kumimoji="0" lang="en-US" sz="1050" i="1" dirty="0" err="1" smtClean="0">
                <a:solidFill>
                  <a:prstClr val="black"/>
                </a:solidFill>
                <a:latin typeface="Calibri" pitchFamily="34" charset="0"/>
                <a:ea typeface="ＭＳ Ｐゴシック" charset="-128"/>
                <a:cs typeface="+mn-cs"/>
              </a:rPr>
              <a:t>Abril</a:t>
            </a:r>
            <a:r>
              <a:rPr kumimoji="0" lang="en-US" sz="1050" i="1" dirty="0" smtClean="0">
                <a:solidFill>
                  <a:prstClr val="black"/>
                </a:solidFill>
                <a:latin typeface="Calibri" pitchFamily="34" charset="0"/>
                <a:ea typeface="ＭＳ Ｐゴシック" charset="-128"/>
                <a:cs typeface="+mn-cs"/>
              </a:rPr>
              <a:t> 2014</a:t>
            </a:r>
            <a:endParaRPr kumimoji="0" lang="en-US" i="1" dirty="0">
              <a:solidFill>
                <a:prstClr val="black"/>
              </a:solidFill>
              <a:latin typeface="Calibri" pitchFamily="34" charset="0"/>
              <a:ea typeface="ＭＳ Ｐゴシック" charset="-128"/>
              <a:cs typeface="+mn-cs"/>
            </a:endParaRPr>
          </a:p>
        </p:txBody>
      </p:sp>
      <p:sp>
        <p:nvSpPr>
          <p:cNvPr id="2" name="1 CuadroTexto"/>
          <p:cNvSpPr txBox="1"/>
          <p:nvPr/>
        </p:nvSpPr>
        <p:spPr>
          <a:xfrm>
            <a:off x="999240" y="1702225"/>
            <a:ext cx="6381071" cy="646331"/>
          </a:xfrm>
          <a:prstGeom prst="rect">
            <a:avLst/>
          </a:prstGeom>
          <a:noFill/>
        </p:spPr>
        <p:txBody>
          <a:bodyPr wrap="square" rtlCol="0">
            <a:spAutoFit/>
          </a:bodyPr>
          <a:lstStyle/>
          <a:p>
            <a:pPr algn="ctr"/>
            <a:r>
              <a:rPr lang="es-PY" dirty="0" smtClean="0">
                <a:effectLst>
                  <a:outerShdw blurRad="38100" dist="38100" dir="2700000" algn="tl">
                    <a:srgbClr val="000000">
                      <a:alpha val="43137"/>
                    </a:srgbClr>
                  </a:outerShdw>
                </a:effectLst>
                <a:latin typeface="+mn-lt"/>
              </a:rPr>
              <a:t>PIB per cápita basado en PPP (dólares corrientes) como % del PIB per cápita de EE.UU. </a:t>
            </a:r>
            <a:endParaRPr lang="es-PY" dirty="0">
              <a:effectLst>
                <a:outerShdw blurRad="38100" dist="38100" dir="2700000" algn="tl">
                  <a:srgbClr val="000000">
                    <a:alpha val="43137"/>
                  </a:srgbClr>
                </a:outerShdw>
              </a:effectLst>
              <a:latin typeface="+mn-lt"/>
            </a:endParaRPr>
          </a:p>
        </p:txBody>
      </p:sp>
      <p:sp>
        <p:nvSpPr>
          <p:cNvPr id="5" name="4 CuadroTexto"/>
          <p:cNvSpPr txBox="1"/>
          <p:nvPr/>
        </p:nvSpPr>
        <p:spPr>
          <a:xfrm>
            <a:off x="7380311" y="2460396"/>
            <a:ext cx="1509164" cy="1815882"/>
          </a:xfrm>
          <a:prstGeom prst="rect">
            <a:avLst/>
          </a:prstGeom>
          <a:noFill/>
        </p:spPr>
        <p:txBody>
          <a:bodyPr wrap="square" rtlCol="0">
            <a:spAutoFit/>
          </a:bodyPr>
          <a:lstStyle/>
          <a:p>
            <a:pPr algn="ctr"/>
            <a:r>
              <a:rPr lang="es-PY" sz="1600" dirty="0" smtClean="0">
                <a:latin typeface="+mn-lt"/>
              </a:rPr>
              <a:t>El PIB per cápita del Paraguay ha permanecido constante relativo a los demás países.</a:t>
            </a:r>
            <a:endParaRPr lang="es-PY" sz="1600" dirty="0">
              <a:latin typeface="+mn-lt"/>
            </a:endParaRPr>
          </a:p>
        </p:txBody>
      </p:sp>
      <p:sp>
        <p:nvSpPr>
          <p:cNvPr id="9" name="8 CuadroTexto"/>
          <p:cNvSpPr txBox="1"/>
          <p:nvPr/>
        </p:nvSpPr>
        <p:spPr>
          <a:xfrm>
            <a:off x="683568" y="908720"/>
            <a:ext cx="7920879" cy="379463"/>
          </a:xfrm>
          <a:prstGeom prst="rect">
            <a:avLst/>
          </a:prstGeom>
          <a:noFill/>
        </p:spPr>
        <p:txBody>
          <a:bodyPr wrap="square" rtlCol="0">
            <a:spAutoFit/>
          </a:bodyPr>
          <a:lstStyle/>
          <a:p>
            <a:pPr indent="-6350" algn="ctr">
              <a:lnSpc>
                <a:spcPts val="2000"/>
              </a:lnSpc>
              <a:spcBef>
                <a:spcPts val="600"/>
              </a:spcBef>
              <a:buClr>
                <a:srgbClr val="7734AA"/>
              </a:buClr>
              <a:buSzPct val="76000"/>
              <a:defRPr/>
            </a:pPr>
            <a:r>
              <a:rPr lang="es-PY" sz="2800" b="1" dirty="0">
                <a:solidFill>
                  <a:srgbClr val="F79646"/>
                </a:solidFill>
                <a:effectLst>
                  <a:outerShdw blurRad="38100" dist="38100" dir="2700000" algn="tl">
                    <a:srgbClr val="000000">
                      <a:alpha val="43137"/>
                    </a:srgbClr>
                  </a:outerShdw>
                </a:effectLst>
                <a:latin typeface="+mn-lt"/>
              </a:rPr>
              <a:t>DESAFÍOS PARA EL DESARROLLO</a:t>
            </a:r>
          </a:p>
        </p:txBody>
      </p:sp>
    </p:spTree>
    <p:extLst>
      <p:ext uri="{BB962C8B-B14F-4D97-AF65-F5344CB8AC3E}">
        <p14:creationId xmlns:p14="http://schemas.microsoft.com/office/powerpoint/2010/main" val="678152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6 Rectángulo"/>
          <p:cNvSpPr>
            <a:spLocks noChangeArrowheads="1"/>
          </p:cNvSpPr>
          <p:nvPr/>
        </p:nvSpPr>
        <p:spPr bwMode="auto">
          <a:xfrm>
            <a:off x="429126" y="5967325"/>
            <a:ext cx="1880643" cy="253916"/>
          </a:xfrm>
          <a:prstGeom prst="rect">
            <a:avLst/>
          </a:prstGeom>
          <a:noFill/>
          <a:ln w="9525">
            <a:noFill/>
            <a:miter lim="800000"/>
            <a:headEnd/>
            <a:tailEnd/>
          </a:ln>
        </p:spPr>
        <p:txBody>
          <a:bodyPr wrap="none">
            <a:spAutoFit/>
          </a:bodyPr>
          <a:lstStyle/>
          <a:p>
            <a:pPr eaLnBrk="0" latinLnBrk="1" hangingPunct="0"/>
            <a:r>
              <a:rPr kumimoji="0" lang="en-US" sz="1050" i="1" dirty="0" err="1" smtClean="0">
                <a:solidFill>
                  <a:prstClr val="black"/>
                </a:solidFill>
                <a:latin typeface="Calibri" pitchFamily="34" charset="0"/>
                <a:ea typeface="ＭＳ Ｐゴシック" charset="-128"/>
                <a:cs typeface="+mn-cs"/>
              </a:rPr>
              <a:t>Fuente</a:t>
            </a:r>
            <a:r>
              <a:rPr kumimoji="0" lang="en-US" sz="1050" i="1" dirty="0" smtClean="0">
                <a:solidFill>
                  <a:prstClr val="black"/>
                </a:solidFill>
                <a:latin typeface="Calibri" pitchFamily="34" charset="0"/>
                <a:ea typeface="ＭＳ Ｐゴシック" charset="-128"/>
                <a:cs typeface="+mn-cs"/>
              </a:rPr>
              <a:t>: </a:t>
            </a:r>
            <a:r>
              <a:rPr kumimoji="0" lang="en-US" sz="1050" i="1" dirty="0" err="1" smtClean="0">
                <a:solidFill>
                  <a:prstClr val="black"/>
                </a:solidFill>
                <a:latin typeface="Calibri" pitchFamily="34" charset="0"/>
                <a:ea typeface="ＭＳ Ｐゴシック" charset="-128"/>
                <a:cs typeface="+mn-cs"/>
              </a:rPr>
              <a:t>Ministerio</a:t>
            </a:r>
            <a:r>
              <a:rPr kumimoji="0" lang="en-US" sz="1050" i="1" dirty="0" smtClean="0">
                <a:solidFill>
                  <a:prstClr val="black"/>
                </a:solidFill>
                <a:latin typeface="Calibri" pitchFamily="34" charset="0"/>
                <a:ea typeface="ＭＳ Ｐゴシック" charset="-128"/>
                <a:cs typeface="+mn-cs"/>
              </a:rPr>
              <a:t> de Hacienda</a:t>
            </a:r>
            <a:endParaRPr kumimoji="0" lang="en-US" i="1" dirty="0">
              <a:solidFill>
                <a:prstClr val="black"/>
              </a:solidFill>
              <a:latin typeface="Calibri" pitchFamily="34" charset="0"/>
              <a:ea typeface="ＭＳ Ｐゴシック" charset="-128"/>
              <a:cs typeface="+mn-cs"/>
            </a:endParaRPr>
          </a:p>
        </p:txBody>
      </p:sp>
      <p:sp>
        <p:nvSpPr>
          <p:cNvPr id="2" name="1 CuadroTexto"/>
          <p:cNvSpPr txBox="1"/>
          <p:nvPr/>
        </p:nvSpPr>
        <p:spPr>
          <a:xfrm>
            <a:off x="999240" y="1702225"/>
            <a:ext cx="6381071" cy="646331"/>
          </a:xfrm>
          <a:prstGeom prst="rect">
            <a:avLst/>
          </a:prstGeom>
          <a:noFill/>
        </p:spPr>
        <p:txBody>
          <a:bodyPr wrap="square" rtlCol="0">
            <a:spAutoFit/>
          </a:bodyPr>
          <a:lstStyle/>
          <a:p>
            <a:pPr algn="ctr"/>
            <a:r>
              <a:rPr lang="es-PY" dirty="0">
                <a:effectLst>
                  <a:outerShdw blurRad="38100" dist="38100" dir="2700000" algn="tl">
                    <a:srgbClr val="000000">
                      <a:alpha val="43137"/>
                    </a:srgbClr>
                  </a:outerShdw>
                </a:effectLst>
                <a:latin typeface="+mn-lt"/>
              </a:rPr>
              <a:t>Necesidad de incrementar la presión tributaria para hacer frente a los desafíos de la política fiscal </a:t>
            </a:r>
          </a:p>
        </p:txBody>
      </p:sp>
      <p:graphicFrame>
        <p:nvGraphicFramePr>
          <p:cNvPr id="12" name="1 Gráfico"/>
          <p:cNvGraphicFramePr>
            <a:graphicFrameLocks/>
          </p:cNvGraphicFramePr>
          <p:nvPr>
            <p:extLst>
              <p:ext uri="{D42A27DB-BD31-4B8C-83A1-F6EECF244321}">
                <p14:modId xmlns:p14="http://schemas.microsoft.com/office/powerpoint/2010/main" val="2128610031"/>
              </p:ext>
            </p:extLst>
          </p:nvPr>
        </p:nvGraphicFramePr>
        <p:xfrm>
          <a:off x="429126" y="2348556"/>
          <a:ext cx="3867587" cy="3533984"/>
        </p:xfrm>
        <a:graphic>
          <a:graphicData uri="http://schemas.openxmlformats.org/drawingml/2006/chart">
            <c:chart xmlns:c="http://schemas.openxmlformats.org/drawingml/2006/chart" xmlns:r="http://schemas.openxmlformats.org/officeDocument/2006/relationships" r:id="rId2"/>
          </a:graphicData>
        </a:graphic>
      </p:graphicFrame>
      <p:sp>
        <p:nvSpPr>
          <p:cNvPr id="13" name="12 CuadroTexto"/>
          <p:cNvSpPr txBox="1"/>
          <p:nvPr/>
        </p:nvSpPr>
        <p:spPr>
          <a:xfrm>
            <a:off x="827584" y="2541232"/>
            <a:ext cx="1440160" cy="338554"/>
          </a:xfrm>
          <a:prstGeom prst="rect">
            <a:avLst/>
          </a:prstGeom>
          <a:noFill/>
        </p:spPr>
        <p:txBody>
          <a:bodyPr wrap="square" rtlCol="0">
            <a:spAutoFit/>
          </a:bodyPr>
          <a:lstStyle/>
          <a:p>
            <a:pPr algn="ctr"/>
            <a:r>
              <a:rPr lang="es-ES" sz="1600" dirty="0" smtClean="0">
                <a:latin typeface="+mn-lt"/>
              </a:rPr>
              <a:t>Gastos (%PIB)</a:t>
            </a:r>
            <a:endParaRPr lang="es-ES" sz="1600" dirty="0">
              <a:latin typeface="+mn-lt"/>
            </a:endParaRPr>
          </a:p>
        </p:txBody>
      </p:sp>
      <p:graphicFrame>
        <p:nvGraphicFramePr>
          <p:cNvPr id="14" name="1 Gráfico"/>
          <p:cNvGraphicFramePr/>
          <p:nvPr>
            <p:extLst>
              <p:ext uri="{D42A27DB-BD31-4B8C-83A1-F6EECF244321}">
                <p14:modId xmlns:p14="http://schemas.microsoft.com/office/powerpoint/2010/main" val="3347658194"/>
              </p:ext>
            </p:extLst>
          </p:nvPr>
        </p:nvGraphicFramePr>
        <p:xfrm>
          <a:off x="4710481" y="2414544"/>
          <a:ext cx="3739602" cy="3411321"/>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CuadroTexto"/>
          <p:cNvSpPr txBox="1"/>
          <p:nvPr/>
        </p:nvSpPr>
        <p:spPr>
          <a:xfrm>
            <a:off x="5924705" y="2456098"/>
            <a:ext cx="1578155" cy="338554"/>
          </a:xfrm>
          <a:prstGeom prst="rect">
            <a:avLst/>
          </a:prstGeom>
          <a:noFill/>
        </p:spPr>
        <p:txBody>
          <a:bodyPr wrap="square" rtlCol="0">
            <a:spAutoFit/>
          </a:bodyPr>
          <a:lstStyle/>
          <a:p>
            <a:pPr algn="ctr"/>
            <a:r>
              <a:rPr lang="es-ES" sz="1600" dirty="0" smtClean="0">
                <a:latin typeface="+mn-lt"/>
              </a:rPr>
              <a:t>Ingresos (%PIB)</a:t>
            </a:r>
            <a:endParaRPr lang="es-ES" sz="1600" dirty="0">
              <a:latin typeface="+mn-lt"/>
            </a:endParaRPr>
          </a:p>
        </p:txBody>
      </p:sp>
      <p:sp>
        <p:nvSpPr>
          <p:cNvPr id="10" name="9 CuadroTexto"/>
          <p:cNvSpPr txBox="1"/>
          <p:nvPr/>
        </p:nvSpPr>
        <p:spPr>
          <a:xfrm>
            <a:off x="683568" y="908720"/>
            <a:ext cx="7920879" cy="379463"/>
          </a:xfrm>
          <a:prstGeom prst="rect">
            <a:avLst/>
          </a:prstGeom>
          <a:noFill/>
        </p:spPr>
        <p:txBody>
          <a:bodyPr wrap="square" rtlCol="0">
            <a:spAutoFit/>
          </a:bodyPr>
          <a:lstStyle/>
          <a:p>
            <a:pPr indent="-6350" algn="ctr">
              <a:lnSpc>
                <a:spcPts val="2000"/>
              </a:lnSpc>
              <a:spcBef>
                <a:spcPts val="600"/>
              </a:spcBef>
              <a:buClr>
                <a:srgbClr val="7734AA"/>
              </a:buClr>
              <a:buSzPct val="76000"/>
              <a:defRPr/>
            </a:pPr>
            <a:r>
              <a:rPr lang="es-PY" sz="2800" b="1" dirty="0">
                <a:solidFill>
                  <a:srgbClr val="F79646"/>
                </a:solidFill>
                <a:effectLst>
                  <a:outerShdw blurRad="38100" dist="38100" dir="2700000" algn="tl">
                    <a:srgbClr val="000000">
                      <a:alpha val="43137"/>
                    </a:srgbClr>
                  </a:outerShdw>
                </a:effectLst>
                <a:latin typeface="+mn-lt"/>
              </a:rPr>
              <a:t>DESAFÍOS PARA EL DESARROLLO</a:t>
            </a:r>
          </a:p>
        </p:txBody>
      </p:sp>
    </p:spTree>
    <p:extLst>
      <p:ext uri="{BB962C8B-B14F-4D97-AF65-F5344CB8AC3E}">
        <p14:creationId xmlns:p14="http://schemas.microsoft.com/office/powerpoint/2010/main" val="38329452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29</a:t>
            </a:fld>
            <a:endParaRPr lang="es-ES"/>
          </a:p>
        </p:txBody>
      </p:sp>
      <p:sp>
        <p:nvSpPr>
          <p:cNvPr id="5" name="4 Marcador de contenido"/>
          <p:cNvSpPr>
            <a:spLocks noGrp="1"/>
          </p:cNvSpPr>
          <p:nvPr>
            <p:ph idx="4294967295"/>
          </p:nvPr>
        </p:nvSpPr>
        <p:spPr>
          <a:xfrm>
            <a:off x="467544" y="908720"/>
            <a:ext cx="8136904" cy="4525962"/>
          </a:xfrm>
        </p:spPr>
        <p:txBody>
          <a:bodyPr/>
          <a:lstStyle/>
          <a:p>
            <a:pPr algn="just"/>
            <a:r>
              <a:rPr lang="es-ES" sz="1800" dirty="0" smtClean="0"/>
              <a:t>El sistema tributario paraguayo descansa principalmente en la tributación indirecta. Así mismo, casi el 50% de la recaudación sigue dependiendo del comercio exterior. </a:t>
            </a:r>
          </a:p>
          <a:p>
            <a:pPr algn="just"/>
            <a:r>
              <a:rPr lang="es-ES" sz="1800" dirty="0" smtClean="0"/>
              <a:t>La Presión Tributaria de Paraguay (12% promedio) no es suficiente para hacer frente a las necesidades de inversión, tanto en infraestructura como en los sectores sociales. El desafío en la política tributaria en el mediano plazo es seguir avanzando en la formalización de la economía y en la mejora de la eficiencia de los impuestos sobre la renta.</a:t>
            </a:r>
          </a:p>
          <a:p>
            <a:pPr algn="just"/>
            <a:r>
              <a:rPr lang="es-ES" sz="1800" dirty="0" smtClean="0"/>
              <a:t>La reciente reforma realizada a la tributación del Sector Agropecuario apunta a una mayor justicia tributaria y al aumento en la recaudación de este tributo (1% del PIB adicional).</a:t>
            </a:r>
          </a:p>
          <a:p>
            <a:pPr algn="just"/>
            <a:r>
              <a:rPr lang="es-ES" sz="1800" dirty="0" smtClean="0"/>
              <a:t>El Paraguay requiere de una fuerte inversión en infraestructura en el mediano plazo, para reducir las brechas en sectores clave como la construcción de carreteras, puentes, agua y saneamiento, transmisión eléctrica y comunicaciones en general.</a:t>
            </a:r>
          </a:p>
          <a:p>
            <a:pPr algn="just"/>
            <a:r>
              <a:rPr lang="es-ES" sz="1800" dirty="0" smtClean="0"/>
              <a:t>La economía paraguaya presenta una alta volatilidad por su dependencia de la producción primaria (soja-carne). El desafío de las políticas económicas es reducir esta volatilidad a través del fomento de una nueva matriz productiva que incorpora una diversificación sostenida de la producción y mayor inversión pública y privada. </a:t>
            </a:r>
          </a:p>
        </p:txBody>
      </p:sp>
      <p:sp>
        <p:nvSpPr>
          <p:cNvPr id="6" name="5 Título"/>
          <p:cNvSpPr>
            <a:spLocks noGrp="1"/>
          </p:cNvSpPr>
          <p:nvPr>
            <p:ph type="title" idx="4294967295"/>
          </p:nvPr>
        </p:nvSpPr>
        <p:spPr>
          <a:xfrm>
            <a:off x="251520" y="332656"/>
            <a:ext cx="82296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CONCLUSIONES:</a:t>
            </a:r>
          </a:p>
        </p:txBody>
      </p:sp>
    </p:spTree>
    <p:extLst>
      <p:ext uri="{BB962C8B-B14F-4D97-AF65-F5344CB8AC3E}">
        <p14:creationId xmlns:p14="http://schemas.microsoft.com/office/powerpoint/2010/main" val="1649154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3</a:t>
            </a:fld>
            <a:endParaRPr lang="es-ES"/>
          </a:p>
        </p:txBody>
      </p:sp>
      <p:sp>
        <p:nvSpPr>
          <p:cNvPr id="2" name="1 Título"/>
          <p:cNvSpPr>
            <a:spLocks noGrp="1"/>
          </p:cNvSpPr>
          <p:nvPr>
            <p:ph type="title" idx="4294967295"/>
          </p:nvPr>
        </p:nvSpPr>
        <p:spPr>
          <a:xfrm>
            <a:off x="607784" y="1263144"/>
            <a:ext cx="8208912" cy="4323184"/>
          </a:xfrm>
        </p:spPr>
        <p:txBody>
          <a:bodyPr/>
          <a:lstStyle/>
          <a:p>
            <a:r>
              <a:rPr lang="es-ES" sz="4800" b="1" dirty="0" smtClean="0">
                <a:solidFill>
                  <a:srgbClr val="F79646"/>
                </a:solidFill>
                <a:effectLst>
                  <a:outerShdw blurRad="38100" dist="38100" dir="2700000" algn="tl">
                    <a:srgbClr val="000000">
                      <a:alpha val="43137"/>
                    </a:srgbClr>
                  </a:outerShdw>
                </a:effectLst>
                <a:latin typeface="+mn-lt"/>
                <a:ea typeface="+mn-ea"/>
                <a:cs typeface="+mn-cs"/>
              </a:rPr>
              <a:t/>
            </a:r>
            <a:br>
              <a:rPr lang="es-ES" sz="4800" b="1" dirty="0" smtClean="0">
                <a:solidFill>
                  <a:srgbClr val="F79646"/>
                </a:solidFill>
                <a:effectLst>
                  <a:outerShdw blurRad="38100" dist="38100" dir="2700000" algn="tl">
                    <a:srgbClr val="000000">
                      <a:alpha val="43137"/>
                    </a:srgbClr>
                  </a:outerShdw>
                </a:effectLst>
                <a:latin typeface="+mn-lt"/>
                <a:ea typeface="+mn-ea"/>
                <a:cs typeface="+mn-cs"/>
              </a:rPr>
            </a:br>
            <a:r>
              <a:rPr lang="es-ES" sz="4800" b="1" dirty="0" smtClean="0">
                <a:solidFill>
                  <a:srgbClr val="F79646"/>
                </a:solidFill>
                <a:effectLst>
                  <a:outerShdw blurRad="38100" dist="38100" dir="2700000" algn="tl">
                    <a:srgbClr val="000000">
                      <a:alpha val="43137"/>
                    </a:srgbClr>
                  </a:outerShdw>
                </a:effectLst>
                <a:latin typeface="+mn-lt"/>
                <a:ea typeface="+mn-ea"/>
                <a:cs typeface="+mn-cs"/>
              </a:rPr>
              <a:t>Análisis del Sistema Tributario y su  evolución reciente</a:t>
            </a:r>
            <a:br>
              <a:rPr lang="es-ES" sz="4800" b="1" dirty="0" smtClean="0">
                <a:solidFill>
                  <a:srgbClr val="F79646"/>
                </a:solidFill>
                <a:effectLst>
                  <a:outerShdw blurRad="38100" dist="38100" dir="2700000" algn="tl">
                    <a:srgbClr val="000000">
                      <a:alpha val="43137"/>
                    </a:srgbClr>
                  </a:outerShdw>
                </a:effectLst>
                <a:latin typeface="+mn-lt"/>
                <a:ea typeface="+mn-ea"/>
                <a:cs typeface="+mn-cs"/>
              </a:rPr>
            </a:br>
            <a:r>
              <a:rPr lang="es-ES" sz="4800" b="1" dirty="0" smtClean="0">
                <a:solidFill>
                  <a:srgbClr val="F79646"/>
                </a:solidFill>
                <a:effectLst>
                  <a:outerShdw blurRad="38100" dist="38100" dir="2700000" algn="tl">
                    <a:srgbClr val="000000">
                      <a:alpha val="43137"/>
                    </a:srgbClr>
                  </a:outerShdw>
                </a:effectLst>
                <a:latin typeface="+mn-lt"/>
                <a:ea typeface="+mn-ea"/>
                <a:cs typeface="+mn-cs"/>
              </a:rPr>
              <a:t/>
            </a:r>
            <a:br>
              <a:rPr lang="es-ES" sz="4800" b="1" dirty="0" smtClean="0">
                <a:solidFill>
                  <a:srgbClr val="F79646"/>
                </a:solidFill>
                <a:effectLst>
                  <a:outerShdw blurRad="38100" dist="38100" dir="2700000" algn="tl">
                    <a:srgbClr val="000000">
                      <a:alpha val="43137"/>
                    </a:srgbClr>
                  </a:outerShdw>
                </a:effectLst>
                <a:latin typeface="+mn-lt"/>
                <a:ea typeface="+mn-ea"/>
                <a:cs typeface="+mn-cs"/>
              </a:rPr>
            </a:br>
            <a:endParaRPr lang="es-ES" sz="4000" b="1" dirty="0">
              <a:solidFill>
                <a:srgbClr val="F79646"/>
              </a:solidFill>
              <a:effectLst>
                <a:outerShdw blurRad="38100" dist="38100" dir="2700000" algn="tl">
                  <a:srgbClr val="000000">
                    <a:alpha val="43137"/>
                  </a:srgbClr>
                </a:outerShdw>
              </a:effectLst>
              <a:latin typeface="+mn-lt"/>
              <a:ea typeface="+mn-ea"/>
              <a:cs typeface="+mn-cs"/>
            </a:endParaRPr>
          </a:p>
        </p:txBody>
      </p:sp>
    </p:spTree>
    <p:extLst>
      <p:ext uri="{BB962C8B-B14F-4D97-AF65-F5344CB8AC3E}">
        <p14:creationId xmlns:p14="http://schemas.microsoft.com/office/powerpoint/2010/main" val="15772595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30</a:t>
            </a:fld>
            <a:endParaRPr lang="es-ES"/>
          </a:p>
        </p:txBody>
      </p:sp>
      <p:sp>
        <p:nvSpPr>
          <p:cNvPr id="2" name="1 Título"/>
          <p:cNvSpPr>
            <a:spLocks noGrp="1"/>
          </p:cNvSpPr>
          <p:nvPr>
            <p:ph type="title" idx="4294967295"/>
          </p:nvPr>
        </p:nvSpPr>
        <p:spPr>
          <a:xfrm>
            <a:off x="3131840" y="2708920"/>
            <a:ext cx="5832648" cy="703262"/>
          </a:xfrm>
        </p:spPr>
        <p:txBody>
          <a:bodyPr/>
          <a:lstStyle/>
          <a:p>
            <a:r>
              <a:rPr lang="es-ES" sz="3200" dirty="0" smtClean="0">
                <a:solidFill>
                  <a:schemeClr val="bg1"/>
                </a:solidFill>
              </a:rPr>
              <a:t>MUCHAS GRACIAS</a:t>
            </a:r>
            <a:endParaRPr lang="es-ES" sz="3200" dirty="0">
              <a:solidFill>
                <a:schemeClr val="bg1"/>
              </a:solidFill>
            </a:endParaRPr>
          </a:p>
        </p:txBody>
      </p:sp>
    </p:spTree>
    <p:extLst>
      <p:ext uri="{BB962C8B-B14F-4D97-AF65-F5344CB8AC3E}">
        <p14:creationId xmlns:p14="http://schemas.microsoft.com/office/powerpoint/2010/main" val="10633046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31</a:t>
            </a:fld>
            <a:endParaRPr lang="es-ES"/>
          </a:p>
        </p:txBody>
      </p:sp>
      <p:sp>
        <p:nvSpPr>
          <p:cNvPr id="8" name="1 Título"/>
          <p:cNvSpPr>
            <a:spLocks noGrp="1"/>
          </p:cNvSpPr>
          <p:nvPr>
            <p:ph type="title" idx="4294967295"/>
          </p:nvPr>
        </p:nvSpPr>
        <p:spPr>
          <a:xfrm>
            <a:off x="914400" y="692150"/>
            <a:ext cx="8229600" cy="703263"/>
          </a:xfrm>
        </p:spPr>
        <p:txBody>
          <a:bodyPr/>
          <a:lstStyle/>
          <a:p>
            <a:r>
              <a:rPr lang="es-ES" sz="2800" b="1" dirty="0">
                <a:solidFill>
                  <a:schemeClr val="accent6">
                    <a:lumMod val="75000"/>
                  </a:schemeClr>
                </a:solidFill>
                <a:effectLst>
                  <a:outerShdw blurRad="38100" dist="38100" dir="2700000" algn="tl">
                    <a:srgbClr val="000000">
                      <a:alpha val="43137"/>
                    </a:srgbClr>
                  </a:outerShdw>
                </a:effectLst>
                <a:latin typeface="+mn-lt"/>
                <a:ea typeface="+mn-ea"/>
                <a:cs typeface="+mn-cs"/>
              </a:rPr>
              <a:t>Recaudación Tributaria </a:t>
            </a:r>
            <a:r>
              <a:rPr lang="es-ES" sz="2800" dirty="0" smtClean="0"/>
              <a:t/>
            </a:r>
            <a:br>
              <a:rPr lang="es-ES" sz="2800" dirty="0" smtClean="0"/>
            </a:br>
            <a:r>
              <a:rPr lang="es-ES" sz="1400" b="1" dirty="0">
                <a:solidFill>
                  <a:srgbClr val="3B816A"/>
                </a:solidFill>
                <a:latin typeface="Arial" charset="0"/>
              </a:rPr>
              <a:t>(US$ Millones)</a:t>
            </a:r>
          </a:p>
        </p:txBody>
      </p:sp>
      <p:sp>
        <p:nvSpPr>
          <p:cNvPr id="6" name="5 CuadroTexto"/>
          <p:cNvSpPr txBox="1"/>
          <p:nvPr/>
        </p:nvSpPr>
        <p:spPr>
          <a:xfrm>
            <a:off x="7929586" y="6286520"/>
            <a:ext cx="928694" cy="261610"/>
          </a:xfrm>
          <a:prstGeom prst="rect">
            <a:avLst/>
          </a:prstGeom>
          <a:noFill/>
        </p:spPr>
        <p:txBody>
          <a:bodyPr wrap="square" rtlCol="0">
            <a:spAutoFit/>
          </a:bodyPr>
          <a:lstStyle/>
          <a:p>
            <a:r>
              <a:rPr lang="es-ES" sz="1100" dirty="0" smtClean="0">
                <a:hlinkClick r:id="rId2" action="ppaction://hlinksldjump"/>
              </a:rPr>
              <a:t>VOLVER</a:t>
            </a:r>
            <a:endParaRPr lang="es-ES" sz="1100" dirty="0"/>
          </a:p>
        </p:txBody>
      </p:sp>
      <p:graphicFrame>
        <p:nvGraphicFramePr>
          <p:cNvPr id="7" name="1 Gráfico"/>
          <p:cNvGraphicFramePr>
            <a:graphicFrameLocks/>
          </p:cNvGraphicFramePr>
          <p:nvPr>
            <p:extLst>
              <p:ext uri="{D42A27DB-BD31-4B8C-83A1-F6EECF244321}">
                <p14:modId xmlns:p14="http://schemas.microsoft.com/office/powerpoint/2010/main" val="3182406585"/>
              </p:ext>
            </p:extLst>
          </p:nvPr>
        </p:nvGraphicFramePr>
        <p:xfrm>
          <a:off x="683568" y="1412776"/>
          <a:ext cx="7920880" cy="424847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Tabla"/>
          <p:cNvGraphicFramePr>
            <a:graphicFrameLocks noGrp="1"/>
          </p:cNvGraphicFramePr>
          <p:nvPr>
            <p:extLst>
              <p:ext uri="{D42A27DB-BD31-4B8C-83A1-F6EECF244321}">
                <p14:modId xmlns:p14="http://schemas.microsoft.com/office/powerpoint/2010/main" val="1034123072"/>
              </p:ext>
            </p:extLst>
          </p:nvPr>
        </p:nvGraphicFramePr>
        <p:xfrm>
          <a:off x="557191" y="3491997"/>
          <a:ext cx="8263283" cy="1460320"/>
        </p:xfrm>
        <a:graphic>
          <a:graphicData uri="http://schemas.openxmlformats.org/drawingml/2006/table">
            <a:tbl>
              <a:tblPr firstRow="1" bandRow="1"/>
              <a:tblGrid>
                <a:gridCol w="1180469"/>
                <a:gridCol w="1180469"/>
                <a:gridCol w="1180469"/>
                <a:gridCol w="1180469"/>
                <a:gridCol w="1180469"/>
                <a:gridCol w="1180469"/>
                <a:gridCol w="1180469"/>
              </a:tblGrid>
              <a:tr h="360040">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lnSpc>
                          <a:spcPts val="1200"/>
                        </a:lnSpc>
                      </a:pPr>
                      <a:r>
                        <a:rPr lang="es-ES" sz="1200" dirty="0" smtClean="0">
                          <a:solidFill>
                            <a:srgbClr val="FF0000"/>
                          </a:solidFill>
                          <a:effectLst>
                            <a:outerShdw blurRad="38100" dist="38100" dir="2700000" algn="tl">
                              <a:srgbClr val="000000">
                                <a:alpha val="43137"/>
                              </a:srgbClr>
                            </a:outerShdw>
                          </a:effectLst>
                        </a:rPr>
                        <a:t>LEY</a:t>
                      </a:r>
                      <a:r>
                        <a:rPr lang="es-ES" sz="1200" baseline="0" dirty="0" smtClean="0">
                          <a:solidFill>
                            <a:srgbClr val="FF0000"/>
                          </a:solidFill>
                          <a:effectLst>
                            <a:outerShdw blurRad="38100" dist="38100" dir="2700000" algn="tl">
                              <a:srgbClr val="000000">
                                <a:alpha val="43137"/>
                              </a:srgbClr>
                            </a:outerShdw>
                          </a:effectLst>
                        </a:rPr>
                        <a:t> 125</a:t>
                      </a:r>
                      <a:endParaRPr lang="es-ES" sz="1200" dirty="0">
                        <a:solidFill>
                          <a:srgbClr val="FF0000"/>
                        </a:solidFill>
                        <a:effectLst>
                          <a:outerShdw blurRad="38100" dist="38100" dir="2700000" algn="tl">
                            <a:srgbClr val="000000">
                              <a:alpha val="43137"/>
                            </a:srgbClr>
                          </a:outerShdw>
                        </a:effectLst>
                      </a:endParaRPr>
                    </a:p>
                  </a:txBody>
                  <a:tcPr marL="90000" marR="90000" marT="46800" marB="54000"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lnSpc>
                          <a:spcPts val="1200"/>
                        </a:lnSpc>
                      </a:pPr>
                      <a:endParaRPr lang="es-ES" sz="1200" dirty="0">
                        <a:solidFill>
                          <a:srgbClr val="FF0000"/>
                        </a:solidFill>
                        <a:effectLst>
                          <a:outerShdw blurRad="38100" dist="38100" dir="2700000" algn="tl">
                            <a:srgbClr val="000000">
                              <a:alpha val="43137"/>
                            </a:srgbClr>
                          </a:outerShdw>
                        </a:effectLst>
                      </a:endParaRPr>
                    </a:p>
                  </a:txBody>
                  <a:tcPr marL="90000" marR="90000" marT="46800" marB="54000"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lnSpc>
                          <a:spcPts val="1200"/>
                        </a:lnSpc>
                      </a:pPr>
                      <a:endParaRPr lang="es-ES" sz="1200" dirty="0">
                        <a:solidFill>
                          <a:srgbClr val="FF0000"/>
                        </a:solidFill>
                        <a:effectLst>
                          <a:outerShdw blurRad="38100" dist="38100" dir="2700000" algn="tl">
                            <a:srgbClr val="000000">
                              <a:alpha val="43137"/>
                            </a:srgbClr>
                          </a:outerShdw>
                        </a:effectLst>
                      </a:endParaRPr>
                    </a:p>
                  </a:txBody>
                  <a:tcPr marL="90000" marR="90000" marT="46800" marB="54000"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lnSpc>
                          <a:spcPts val="1200"/>
                        </a:lnSpc>
                      </a:pPr>
                      <a:r>
                        <a:rPr lang="es-ES" sz="1200" dirty="0" smtClean="0">
                          <a:solidFill>
                            <a:srgbClr val="FF0000"/>
                          </a:solidFill>
                          <a:effectLst>
                            <a:outerShdw blurRad="38100" dist="38100" dir="2700000" algn="tl">
                              <a:srgbClr val="000000">
                                <a:alpha val="43137"/>
                              </a:srgbClr>
                            </a:outerShdw>
                          </a:effectLst>
                        </a:rPr>
                        <a:t>LEY</a:t>
                      </a:r>
                    </a:p>
                    <a:p>
                      <a:pPr algn="ctr">
                        <a:lnSpc>
                          <a:spcPts val="1200"/>
                        </a:lnSpc>
                      </a:pPr>
                      <a:r>
                        <a:rPr lang="es-ES" sz="1200" baseline="0" dirty="0" smtClean="0">
                          <a:solidFill>
                            <a:srgbClr val="FF0000"/>
                          </a:solidFill>
                          <a:effectLst>
                            <a:outerShdw blurRad="38100" dist="38100" dir="2700000" algn="tl">
                              <a:srgbClr val="000000">
                                <a:alpha val="43137"/>
                              </a:srgbClr>
                            </a:outerShdw>
                          </a:effectLst>
                        </a:rPr>
                        <a:t>2.421</a:t>
                      </a:r>
                      <a:endParaRPr lang="es-ES" sz="1200" b="1" kern="1200" dirty="0">
                        <a:solidFill>
                          <a:srgbClr val="FF0000"/>
                        </a:solidFill>
                        <a:effectLst>
                          <a:outerShdw blurRad="38100" dist="38100" dir="2700000" algn="tl">
                            <a:srgbClr val="000000">
                              <a:alpha val="43137"/>
                            </a:srgbClr>
                          </a:outerShdw>
                        </a:effectLst>
                        <a:latin typeface="+mn-lt"/>
                        <a:ea typeface="+mn-ea"/>
                        <a:cs typeface="+mn-cs"/>
                      </a:endParaRPr>
                    </a:p>
                  </a:txBody>
                  <a:tcPr marL="90000" marR="90000" marT="46800" marB="54000" anchor="b">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ctr" defTabSz="914400" rtl="0" eaLnBrk="1" fontAlgn="auto" latinLnBrk="0" hangingPunct="1">
                        <a:lnSpc>
                          <a:spcPts val="1200"/>
                        </a:lnSpc>
                        <a:spcBef>
                          <a:spcPts val="0"/>
                        </a:spcBef>
                        <a:spcAft>
                          <a:spcPts val="0"/>
                        </a:spcAft>
                        <a:buClrTx/>
                        <a:buSzTx/>
                        <a:buFontTx/>
                        <a:buNone/>
                        <a:tabLst/>
                        <a:defRPr/>
                      </a:pPr>
                      <a:r>
                        <a:rPr lang="es-ES" sz="1200" b="1" kern="1200" dirty="0" smtClean="0">
                          <a:solidFill>
                            <a:srgbClr val="FF0000"/>
                          </a:solidFill>
                          <a:effectLst>
                            <a:outerShdw blurRad="38100" dist="38100" dir="2700000" algn="tl">
                              <a:srgbClr val="000000">
                                <a:alpha val="43137"/>
                              </a:srgbClr>
                            </a:outerShdw>
                          </a:effectLst>
                          <a:latin typeface="+mn-lt"/>
                          <a:ea typeface="+mn-ea"/>
                          <a:cs typeface="+mn-cs"/>
                        </a:rPr>
                        <a:t>                                  LEY 4.673</a:t>
                      </a:r>
                      <a:endParaRPr lang="es-ES" sz="1200" b="1" kern="1200" dirty="0">
                        <a:solidFill>
                          <a:srgbClr val="FF0000"/>
                        </a:solidFill>
                        <a:effectLst>
                          <a:outerShdw blurRad="38100" dist="38100" dir="2700000" algn="tl">
                            <a:srgbClr val="000000">
                              <a:alpha val="43137"/>
                            </a:srgbClr>
                          </a:outerShdw>
                        </a:effectLst>
                        <a:latin typeface="+mn-lt"/>
                        <a:ea typeface="+mn-ea"/>
                        <a:cs typeface="+mn-cs"/>
                      </a:endParaRPr>
                    </a:p>
                  </a:txBody>
                  <a:tcPr marL="90000" marR="90000" marT="46800" marB="54000"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hMerge="1">
                  <a:txBody>
                    <a:bodyPr/>
                    <a:lstStyle/>
                    <a:p>
                      <a:pPr marL="0" algn="ctr" defTabSz="914400" rtl="0" eaLnBrk="1" latinLnBrk="0" hangingPunct="1">
                        <a:lnSpc>
                          <a:spcPts val="1200"/>
                        </a:lnSpc>
                      </a:pPr>
                      <a:endParaRPr lang="es-ES" sz="1100" b="1" kern="1200" dirty="0">
                        <a:solidFill>
                          <a:srgbClr val="FF0000"/>
                        </a:solidFill>
                        <a:effectLst>
                          <a:outerShdw blurRad="38100" dist="38100" dir="2700000" algn="tl">
                            <a:srgbClr val="000000">
                              <a:alpha val="43137"/>
                            </a:srgbClr>
                          </a:outerShdw>
                        </a:effectLst>
                        <a:latin typeface="+mn-lt"/>
                        <a:ea typeface="+mn-ea"/>
                        <a:cs typeface="+mn-cs"/>
                      </a:endParaRPr>
                    </a:p>
                  </a:txBody>
                  <a:tcP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algn="ctr" defTabSz="914400" rtl="0" eaLnBrk="1" latinLnBrk="0" hangingPunct="1">
                        <a:lnSpc>
                          <a:spcPts val="1200"/>
                        </a:lnSpc>
                      </a:pPr>
                      <a:r>
                        <a:rPr lang="es-ES" sz="1200" b="1" kern="1200" dirty="0" smtClean="0">
                          <a:solidFill>
                            <a:srgbClr val="FF0000"/>
                          </a:solidFill>
                          <a:effectLst>
                            <a:outerShdw blurRad="38100" dist="38100" dir="2700000" algn="tl">
                              <a:srgbClr val="000000">
                                <a:alpha val="43137"/>
                              </a:srgbClr>
                            </a:outerShdw>
                          </a:effectLst>
                          <a:latin typeface="+mn-lt"/>
                          <a:ea typeface="+mn-ea"/>
                          <a:cs typeface="+mn-cs"/>
                        </a:rPr>
                        <a:t>LEY 5.061</a:t>
                      </a:r>
                      <a:endParaRPr lang="es-ES" sz="1200" b="1" kern="1200" dirty="0">
                        <a:solidFill>
                          <a:srgbClr val="FF0000"/>
                        </a:solidFill>
                        <a:effectLst>
                          <a:outerShdw blurRad="38100" dist="38100" dir="2700000" algn="tl">
                            <a:srgbClr val="000000">
                              <a:alpha val="43137"/>
                            </a:srgbClr>
                          </a:outerShdw>
                        </a:effectLst>
                        <a:latin typeface="+mn-lt"/>
                        <a:ea typeface="+mn-ea"/>
                        <a:cs typeface="+mn-cs"/>
                      </a:endParaRPr>
                    </a:p>
                  </a:txBody>
                  <a:tcPr anchor="b" anchorCtr="1">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r>
              <a:tr h="68388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12700" cmpd="sng">
                      <a:solidFill>
                        <a:sysClr val="window" lastClr="FFFFFF"/>
                      </a:solidFill>
                    </a:lnL>
                    <a:lnR w="28575" cap="flat" cmpd="sng" algn="ctr">
                      <a:solidFill>
                        <a:srgbClr val="EEECE1"/>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6A4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28575" cap="flat" cmpd="sng" algn="ctr">
                      <a:solidFill>
                        <a:srgbClr val="EEECE1"/>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gradFill flip="none" rotWithShape="1">
                      <a:gsLst>
                        <a:gs pos="0">
                          <a:srgbClr val="4F81BD">
                            <a:shade val="30000"/>
                            <a:satMod val="115000"/>
                          </a:srgbClr>
                        </a:gs>
                        <a:gs pos="50000">
                          <a:srgbClr val="4F81BD">
                            <a:shade val="67500"/>
                            <a:satMod val="115000"/>
                          </a:srgbClr>
                        </a:gs>
                        <a:gs pos="100000">
                          <a:srgbClr val="4F81BD">
                            <a:shade val="100000"/>
                            <a:satMod val="115000"/>
                          </a:srgbClr>
                        </a:gs>
                      </a:gsLst>
                      <a:lin ang="16200000" scaled="1"/>
                      <a:tileRect/>
                    </a:gra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28575" cap="flat" cmpd="sng" algn="ctr">
                      <a:solidFill>
                        <a:srgbClr val="EEECE1"/>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gradFill flip="none" rotWithShape="1">
                      <a:gsLst>
                        <a:gs pos="0">
                          <a:srgbClr val="4F81BD">
                            <a:shade val="30000"/>
                            <a:satMod val="115000"/>
                          </a:srgbClr>
                        </a:gs>
                        <a:gs pos="50000">
                          <a:srgbClr val="4F81BD">
                            <a:shade val="67500"/>
                            <a:satMod val="115000"/>
                          </a:srgbClr>
                        </a:gs>
                        <a:gs pos="100000">
                          <a:srgbClr val="4F81BD">
                            <a:shade val="100000"/>
                            <a:satMod val="115000"/>
                          </a:srgbClr>
                        </a:gs>
                      </a:gsLst>
                      <a:lin ang="16200000" scaled="1"/>
                      <a:tileRect/>
                    </a:gra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28575" cap="flat" cmpd="sng" algn="ctr">
                      <a:solidFill>
                        <a:srgbClr val="EEECE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6A4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28575" cap="flat" cmpd="sng" algn="ctr">
                      <a:solidFill>
                        <a:srgbClr val="EEECE1"/>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gradFill flip="none" rotWithShape="1">
                      <a:gsLst>
                        <a:gs pos="0">
                          <a:srgbClr val="4F81BD">
                            <a:shade val="30000"/>
                            <a:satMod val="115000"/>
                          </a:srgbClr>
                        </a:gs>
                        <a:gs pos="50000">
                          <a:srgbClr val="4F81BD">
                            <a:shade val="67500"/>
                            <a:satMod val="115000"/>
                          </a:srgbClr>
                        </a:gs>
                        <a:gs pos="100000">
                          <a:srgbClr val="4F81BD">
                            <a:shade val="100000"/>
                            <a:satMod val="115000"/>
                          </a:srgbClr>
                        </a:gs>
                      </a:gsLst>
                      <a:lin ang="16200000" scaled="1"/>
                      <a:tileRect/>
                    </a:gra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28575" cap="flat" cmpd="sng" algn="ctr">
                      <a:solidFill>
                        <a:srgbClr val="EEECE1"/>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6A4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s-ES" dirty="0"/>
                    </a:p>
                  </a:txBody>
                  <a:tcPr>
                    <a:lnL w="28575" cap="flat" cmpd="sng" algn="ctr">
                      <a:solidFill>
                        <a:srgbClr val="EEECE1"/>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6A47"/>
                    </a:solidFill>
                  </a:tcPr>
                </a:tc>
              </a:tr>
              <a:tr h="37084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1991</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1992-1999</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2000-2003</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2004</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2005-2011</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2012</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s-ES" sz="1600" b="1" dirty="0" smtClean="0">
                          <a:solidFill>
                            <a:schemeClr val="tx2">
                              <a:lumMod val="50000"/>
                            </a:schemeClr>
                          </a:solidFill>
                          <a:effectLst>
                            <a:outerShdw blurRad="38100" dist="38100" dir="2700000" algn="tl">
                              <a:srgbClr val="000000">
                                <a:alpha val="43137"/>
                              </a:srgbClr>
                            </a:outerShdw>
                          </a:effectLst>
                        </a:rPr>
                        <a:t>2013</a:t>
                      </a:r>
                      <a:endParaRPr lang="es-ES" sz="1600" b="1" dirty="0">
                        <a:solidFill>
                          <a:schemeClr val="tx2">
                            <a:lumMod val="50000"/>
                          </a:schemeClr>
                        </a:solidFill>
                        <a:effectLst>
                          <a:outerShdw blurRad="38100" dist="38100" dir="2700000" algn="tl">
                            <a:srgbClr val="000000">
                              <a:alpha val="43137"/>
                            </a:srgbClr>
                          </a:outerShdw>
                        </a:effectLst>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r>
            </a:tbl>
          </a:graphicData>
        </a:graphic>
      </p:graphicFrame>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4</a:t>
            </a:fld>
            <a:endParaRPr lang="es-ES"/>
          </a:p>
        </p:txBody>
      </p:sp>
      <p:sp>
        <p:nvSpPr>
          <p:cNvPr id="2" name="1 Título"/>
          <p:cNvSpPr>
            <a:spLocks noGrp="1"/>
          </p:cNvSpPr>
          <p:nvPr>
            <p:ph type="title" idx="4294967295"/>
          </p:nvPr>
        </p:nvSpPr>
        <p:spPr>
          <a:xfrm>
            <a:off x="0" y="762000"/>
            <a:ext cx="9036496" cy="933450"/>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Evolución de la Reforma Tributaria en Paraguay</a:t>
            </a:r>
          </a:p>
        </p:txBody>
      </p:sp>
      <p:sp>
        <p:nvSpPr>
          <p:cNvPr id="6" name="5 Llamada rectangular"/>
          <p:cNvSpPr/>
          <p:nvPr/>
        </p:nvSpPr>
        <p:spPr>
          <a:xfrm>
            <a:off x="353424" y="2111212"/>
            <a:ext cx="1869934" cy="1101764"/>
          </a:xfrm>
          <a:prstGeom prst="wedgeRectCallout">
            <a:avLst>
              <a:gd name="adj1" fmla="val -1060"/>
              <a:gd name="adj2" fmla="val 82455"/>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Se pone en Vigencia la Ley 125/91, se introduce el IVA. La presión Tributaria era del 8%</a:t>
            </a:r>
            <a:endParaRPr lang="es-ES" sz="1200" dirty="0">
              <a:solidFill>
                <a:schemeClr val="tx1"/>
              </a:solidFill>
            </a:endParaRPr>
          </a:p>
        </p:txBody>
      </p:sp>
      <p:sp>
        <p:nvSpPr>
          <p:cNvPr id="7" name="6 Llamada rectangular"/>
          <p:cNvSpPr/>
          <p:nvPr/>
        </p:nvSpPr>
        <p:spPr>
          <a:xfrm>
            <a:off x="2651920" y="2111212"/>
            <a:ext cx="1704056" cy="1108501"/>
          </a:xfrm>
          <a:prstGeom prst="wedgeRectCallout">
            <a:avLst>
              <a:gd name="adj1" fmla="val -63968"/>
              <a:gd name="adj2" fmla="val 95139"/>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Como Resultado de la Reforma y la evolución de la economía la Presión Tributaria llega al 11,2%</a:t>
            </a:r>
            <a:endParaRPr lang="es-ES" sz="1200" dirty="0">
              <a:solidFill>
                <a:schemeClr val="tx1"/>
              </a:solidFill>
            </a:endParaRPr>
          </a:p>
        </p:txBody>
      </p:sp>
      <p:sp>
        <p:nvSpPr>
          <p:cNvPr id="8" name="7 Llamada rectangular"/>
          <p:cNvSpPr/>
          <p:nvPr/>
        </p:nvSpPr>
        <p:spPr>
          <a:xfrm>
            <a:off x="3876057" y="5157193"/>
            <a:ext cx="1535530" cy="1008111"/>
          </a:xfrm>
          <a:prstGeom prst="wedgeRectCallout">
            <a:avLst>
              <a:gd name="adj1" fmla="val -71061"/>
              <a:gd name="adj2" fmla="val -68859"/>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Años de turbulencia económica. La presión tributaria baja al 8%.</a:t>
            </a:r>
            <a:endParaRPr lang="es-ES" sz="1200" dirty="0">
              <a:solidFill>
                <a:schemeClr val="tx1"/>
              </a:solidFill>
            </a:endParaRPr>
          </a:p>
        </p:txBody>
      </p:sp>
      <p:sp>
        <p:nvSpPr>
          <p:cNvPr id="9" name="8 Llamada rectangular"/>
          <p:cNvSpPr/>
          <p:nvPr/>
        </p:nvSpPr>
        <p:spPr>
          <a:xfrm>
            <a:off x="4703605" y="2090418"/>
            <a:ext cx="1740603" cy="1141531"/>
          </a:xfrm>
          <a:prstGeom prst="wedgeRectCallout">
            <a:avLst>
              <a:gd name="adj1" fmla="val -39240"/>
              <a:gd name="adj2" fmla="val 83582"/>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Reforma Tributaria Ley 2421/04, se reduce IRACIS del 30 al 10% y se crea el IRP (pero se mantiene en suspenso)</a:t>
            </a:r>
            <a:endParaRPr lang="es-ES" sz="1200" dirty="0">
              <a:solidFill>
                <a:schemeClr val="tx1"/>
              </a:solidFill>
            </a:endParaRPr>
          </a:p>
        </p:txBody>
      </p:sp>
      <p:sp>
        <p:nvSpPr>
          <p:cNvPr id="12" name="11 Llamada rectangular"/>
          <p:cNvSpPr/>
          <p:nvPr/>
        </p:nvSpPr>
        <p:spPr>
          <a:xfrm>
            <a:off x="7308304" y="1916832"/>
            <a:ext cx="1687743" cy="1141531"/>
          </a:xfrm>
          <a:prstGeom prst="wedgeRectCallout">
            <a:avLst>
              <a:gd name="adj1" fmla="val 6679"/>
              <a:gd name="adj2" fmla="val 98706"/>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Se incorporar la aplicación del  IVA Agropecuario y la Reforma del IMAGRO.</a:t>
            </a:r>
            <a:endParaRPr lang="es-ES" sz="1200" dirty="0">
              <a:solidFill>
                <a:schemeClr val="tx1"/>
              </a:solidFill>
            </a:endParaRPr>
          </a:p>
        </p:txBody>
      </p:sp>
      <p:sp>
        <p:nvSpPr>
          <p:cNvPr id="13" name="12 Llamada rectangular"/>
          <p:cNvSpPr/>
          <p:nvPr/>
        </p:nvSpPr>
        <p:spPr>
          <a:xfrm>
            <a:off x="6830174" y="5301208"/>
            <a:ext cx="1774274" cy="864096"/>
          </a:xfrm>
          <a:prstGeom prst="wedgeRectCallout">
            <a:avLst>
              <a:gd name="adj1" fmla="val -41288"/>
              <a:gd name="adj2" fmla="val -99539"/>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smtClean="0">
                <a:solidFill>
                  <a:schemeClr val="tx1"/>
                </a:solidFill>
              </a:rPr>
              <a:t>Se pone en vigencia el IRP – Presión Tributaria  llega al 12,3%</a:t>
            </a:r>
            <a:endParaRPr lang="es-ES" sz="1200" dirty="0">
              <a:solidFill>
                <a:schemeClr val="tx1"/>
              </a:solidFill>
            </a:endParaRPr>
          </a:p>
        </p:txBody>
      </p:sp>
    </p:spTree>
    <p:extLst>
      <p:ext uri="{BB962C8B-B14F-4D97-AF65-F5344CB8AC3E}">
        <p14:creationId xmlns:p14="http://schemas.microsoft.com/office/powerpoint/2010/main" val="1476572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2 Gráfico"/>
          <p:cNvGraphicFramePr>
            <a:graphicFrameLocks/>
          </p:cNvGraphicFramePr>
          <p:nvPr>
            <p:extLst>
              <p:ext uri="{D42A27DB-BD31-4B8C-83A1-F6EECF244321}">
                <p14:modId xmlns:p14="http://schemas.microsoft.com/office/powerpoint/2010/main" val="2055859328"/>
              </p:ext>
            </p:extLst>
          </p:nvPr>
        </p:nvGraphicFramePr>
        <p:xfrm>
          <a:off x="1042987" y="1597818"/>
          <a:ext cx="7058026" cy="3662363"/>
        </p:xfrm>
        <a:graphic>
          <a:graphicData uri="http://schemas.openxmlformats.org/drawingml/2006/chart">
            <c:chart xmlns:c="http://schemas.openxmlformats.org/drawingml/2006/chart" xmlns:r="http://schemas.openxmlformats.org/officeDocument/2006/relationships" r:id="rId2"/>
          </a:graphicData>
        </a:graphic>
      </p:graphicFrame>
      <p:sp>
        <p:nvSpPr>
          <p:cNvPr id="2" name="1 Título"/>
          <p:cNvSpPr>
            <a:spLocks noGrp="1"/>
          </p:cNvSpPr>
          <p:nvPr>
            <p:ph type="title" idx="4294967295"/>
          </p:nvPr>
        </p:nvSpPr>
        <p:spPr>
          <a:xfrm>
            <a:off x="611560" y="836712"/>
            <a:ext cx="82296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Participación de los Ingresos Tributarios en el total de Ingresos Fiscales</a:t>
            </a:r>
          </a:p>
        </p:txBody>
      </p:sp>
      <p:sp>
        <p:nvSpPr>
          <p:cNvPr id="8" name="7 Llamada rectangular"/>
          <p:cNvSpPr/>
          <p:nvPr/>
        </p:nvSpPr>
        <p:spPr>
          <a:xfrm>
            <a:off x="8100392" y="2132856"/>
            <a:ext cx="720080" cy="576064"/>
          </a:xfrm>
          <a:prstGeom prst="wedgeRectCallout">
            <a:avLst>
              <a:gd name="adj1" fmla="val -45966"/>
              <a:gd name="adj2" fmla="val 8895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1000" b="1" dirty="0" smtClean="0">
                <a:solidFill>
                  <a:schemeClr val="tx1"/>
                </a:solidFill>
              </a:rPr>
              <a:t>Promedio 67%</a:t>
            </a:r>
            <a:endParaRPr lang="es-ES" sz="1000" b="1" dirty="0">
              <a:solidFill>
                <a:schemeClr val="tx1"/>
              </a:solidFill>
            </a:endParaRPr>
          </a:p>
        </p:txBody>
      </p:sp>
      <p:sp>
        <p:nvSpPr>
          <p:cNvPr id="10" name="9 CuadroTexto"/>
          <p:cNvSpPr txBox="1"/>
          <p:nvPr/>
        </p:nvSpPr>
        <p:spPr>
          <a:xfrm>
            <a:off x="539552" y="5445224"/>
            <a:ext cx="8424936" cy="656590"/>
          </a:xfrm>
          <a:prstGeom prst="rect">
            <a:avLst/>
          </a:prstGeom>
          <a:noFill/>
        </p:spPr>
        <p:txBody>
          <a:bodyPr wrap="square" rtlCol="0">
            <a:spAutoFit/>
          </a:bodyPr>
          <a:lstStyle/>
          <a:p>
            <a:pPr algn="just">
              <a:lnSpc>
                <a:spcPts val="2200"/>
              </a:lnSpc>
              <a:spcBef>
                <a:spcPct val="20000"/>
              </a:spcBef>
              <a:buClr>
                <a:srgbClr val="CE006F"/>
              </a:buClr>
              <a:buSzPct val="110000"/>
            </a:pPr>
            <a:r>
              <a:rPr lang="es-ES" sz="2000" dirty="0">
                <a:solidFill>
                  <a:schemeClr val="tx2">
                    <a:lumMod val="50000"/>
                  </a:schemeClr>
                </a:solidFill>
                <a:latin typeface="+mn-lt"/>
              </a:rPr>
              <a:t>Los Ingresos Tributarios constituyen el pilar del financiamiento del Presupuesto, representando casi el 70% del total de los ingresos del Estado.</a:t>
            </a:r>
          </a:p>
        </p:txBody>
      </p:sp>
      <p:cxnSp>
        <p:nvCxnSpPr>
          <p:cNvPr id="11" name="10 Conector recto de flecha"/>
          <p:cNvCxnSpPr/>
          <p:nvPr/>
        </p:nvCxnSpPr>
        <p:spPr>
          <a:xfrm>
            <a:off x="1564916" y="3008578"/>
            <a:ext cx="659023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6</a:t>
            </a:fld>
            <a:endParaRPr lang="es-ES" dirty="0"/>
          </a:p>
        </p:txBody>
      </p:sp>
      <p:sp>
        <p:nvSpPr>
          <p:cNvPr id="8" name="7 Título"/>
          <p:cNvSpPr>
            <a:spLocks noGrp="1"/>
          </p:cNvSpPr>
          <p:nvPr>
            <p:ph type="title" idx="4294967295"/>
          </p:nvPr>
        </p:nvSpPr>
        <p:spPr>
          <a:xfrm>
            <a:off x="0" y="714375"/>
            <a:ext cx="9144000"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Evolución de los Ingresos Tributarios </a:t>
            </a:r>
            <a:r>
              <a:rPr lang="es-ES" sz="2800" b="1" dirty="0" smtClean="0">
                <a:solidFill>
                  <a:srgbClr val="F79646"/>
                </a:solidFill>
                <a:effectLst>
                  <a:outerShdw blurRad="38100" dist="38100" dir="2700000" algn="tl">
                    <a:srgbClr val="000000">
                      <a:alpha val="43137"/>
                    </a:srgbClr>
                  </a:outerShdw>
                </a:effectLst>
                <a:latin typeface="+mn-lt"/>
                <a:ea typeface="+mn-ea"/>
                <a:cs typeface="+mn-cs"/>
              </a:rPr>
              <a:t/>
            </a:r>
            <a:br>
              <a:rPr lang="es-ES" sz="2800" b="1" dirty="0" smtClean="0">
                <a:solidFill>
                  <a:srgbClr val="F79646"/>
                </a:solidFill>
                <a:effectLst>
                  <a:outerShdw blurRad="38100" dist="38100" dir="2700000" algn="tl">
                    <a:srgbClr val="000000">
                      <a:alpha val="43137"/>
                    </a:srgbClr>
                  </a:outerShdw>
                </a:effectLst>
                <a:latin typeface="+mn-lt"/>
                <a:ea typeface="+mn-ea"/>
                <a:cs typeface="+mn-cs"/>
              </a:rPr>
            </a:br>
            <a:r>
              <a:rPr lang="es-ES" sz="1400" b="1" dirty="0">
                <a:solidFill>
                  <a:srgbClr val="3B816A"/>
                </a:solidFill>
              </a:rPr>
              <a:t>En miles de millones de G.</a:t>
            </a:r>
          </a:p>
        </p:txBody>
      </p:sp>
      <p:sp>
        <p:nvSpPr>
          <p:cNvPr id="3" name="2 Rectángulo"/>
          <p:cNvSpPr/>
          <p:nvPr/>
        </p:nvSpPr>
        <p:spPr>
          <a:xfrm rot="16200000">
            <a:off x="-29098" y="3138391"/>
            <a:ext cx="1680268" cy="276999"/>
          </a:xfrm>
          <a:prstGeom prst="rect">
            <a:avLst/>
          </a:prstGeom>
        </p:spPr>
        <p:txBody>
          <a:bodyPr wrap="none">
            <a:spAutoFit/>
          </a:bodyPr>
          <a:lstStyle/>
          <a:p>
            <a:pPr algn="ctr">
              <a:defRPr sz="1200" b="1" i="0" u="none" strike="noStrike" kern="1200" baseline="0">
                <a:solidFill>
                  <a:prstClr val="black"/>
                </a:solidFill>
                <a:latin typeface="+mn-lt"/>
                <a:ea typeface="+mn-ea"/>
                <a:cs typeface="+mn-cs"/>
              </a:defRPr>
            </a:pPr>
            <a:r>
              <a:rPr lang="es-ES" b="1" dirty="0" smtClean="0">
                <a:solidFill>
                  <a:prstClr val="black"/>
                </a:solidFill>
              </a:rPr>
              <a:t>Miles de millones de G.</a:t>
            </a:r>
            <a:endParaRPr lang="es-ES" b="1" dirty="0">
              <a:solidFill>
                <a:prstClr val="black"/>
              </a:solidFill>
            </a:endParaRPr>
          </a:p>
        </p:txBody>
      </p:sp>
      <p:sp>
        <p:nvSpPr>
          <p:cNvPr id="5" name="4 Rectángulo"/>
          <p:cNvSpPr/>
          <p:nvPr/>
        </p:nvSpPr>
        <p:spPr>
          <a:xfrm rot="16200000">
            <a:off x="7894209" y="2890409"/>
            <a:ext cx="928010" cy="276999"/>
          </a:xfrm>
          <a:prstGeom prst="rect">
            <a:avLst/>
          </a:prstGeom>
        </p:spPr>
        <p:txBody>
          <a:bodyPr wrap="none">
            <a:spAutoFit/>
          </a:bodyPr>
          <a:lstStyle/>
          <a:p>
            <a:pPr algn="ctr">
              <a:defRPr sz="1200" b="1" i="0" u="none" strike="noStrike" kern="1200" baseline="0">
                <a:solidFill>
                  <a:prstClr val="black"/>
                </a:solidFill>
                <a:latin typeface="+mn-lt"/>
                <a:ea typeface="+mn-ea"/>
                <a:cs typeface="+mn-cs"/>
              </a:defRPr>
            </a:pPr>
            <a:r>
              <a:rPr lang="es-ES" b="1" dirty="0">
                <a:solidFill>
                  <a:prstClr val="black"/>
                </a:solidFill>
              </a:rPr>
              <a:t>Variación %</a:t>
            </a:r>
          </a:p>
        </p:txBody>
      </p:sp>
      <p:sp>
        <p:nvSpPr>
          <p:cNvPr id="2" name="1 CuadroTexto"/>
          <p:cNvSpPr txBox="1"/>
          <p:nvPr/>
        </p:nvSpPr>
        <p:spPr>
          <a:xfrm>
            <a:off x="971600" y="5589240"/>
            <a:ext cx="7920880" cy="718145"/>
          </a:xfrm>
          <a:prstGeom prst="rect">
            <a:avLst/>
          </a:prstGeom>
          <a:noFill/>
        </p:spPr>
        <p:txBody>
          <a:bodyPr wrap="square" rtlCol="0">
            <a:spAutoFit/>
          </a:bodyPr>
          <a:lstStyle/>
          <a:p>
            <a:pPr marL="342900" indent="-342900" algn="just">
              <a:lnSpc>
                <a:spcPts val="2200"/>
              </a:lnSpc>
              <a:spcBef>
                <a:spcPct val="20000"/>
              </a:spcBef>
              <a:buClr>
                <a:srgbClr val="CE006F"/>
              </a:buClr>
              <a:buSzPct val="110000"/>
              <a:buFont typeface="Wingdings" pitchFamily="2" charset="2"/>
              <a:buChar char="§"/>
            </a:pPr>
            <a:r>
              <a:rPr lang="es-ES" sz="2000" dirty="0">
                <a:solidFill>
                  <a:schemeClr val="tx2">
                    <a:lumMod val="50000"/>
                  </a:schemeClr>
                </a:solidFill>
                <a:latin typeface="+mn-lt"/>
              </a:rPr>
              <a:t>Promedio de crecimiento </a:t>
            </a:r>
            <a:r>
              <a:rPr lang="es-ES" sz="2000" dirty="0" smtClean="0">
                <a:solidFill>
                  <a:schemeClr val="tx2">
                    <a:lumMod val="50000"/>
                  </a:schemeClr>
                </a:solidFill>
                <a:latin typeface="+mn-lt"/>
              </a:rPr>
              <a:t>2004-2008 </a:t>
            </a:r>
            <a:r>
              <a:rPr lang="es-ES" sz="2000" dirty="0">
                <a:solidFill>
                  <a:schemeClr val="tx2">
                    <a:lumMod val="50000"/>
                  </a:schemeClr>
                </a:solidFill>
                <a:latin typeface="+mn-lt"/>
              </a:rPr>
              <a:t>fue del </a:t>
            </a:r>
            <a:r>
              <a:rPr lang="es-ES" sz="2000" dirty="0" smtClean="0">
                <a:solidFill>
                  <a:schemeClr val="tx2">
                    <a:lumMod val="50000"/>
                  </a:schemeClr>
                </a:solidFill>
                <a:latin typeface="+mn-lt"/>
              </a:rPr>
              <a:t>19%</a:t>
            </a:r>
            <a:endParaRPr lang="es-ES" sz="2000" dirty="0">
              <a:solidFill>
                <a:schemeClr val="tx2">
                  <a:lumMod val="50000"/>
                </a:schemeClr>
              </a:solidFill>
              <a:latin typeface="+mn-lt"/>
            </a:endParaRPr>
          </a:p>
          <a:p>
            <a:pPr marL="342900" indent="-342900" algn="just">
              <a:lnSpc>
                <a:spcPts val="2200"/>
              </a:lnSpc>
              <a:spcBef>
                <a:spcPct val="20000"/>
              </a:spcBef>
              <a:buClr>
                <a:srgbClr val="CE006F"/>
              </a:buClr>
              <a:buSzPct val="110000"/>
              <a:buFont typeface="Wingdings" pitchFamily="2" charset="2"/>
              <a:buChar char="§"/>
            </a:pPr>
            <a:r>
              <a:rPr lang="es-ES" sz="2000" dirty="0">
                <a:solidFill>
                  <a:schemeClr val="tx2">
                    <a:lumMod val="50000"/>
                  </a:schemeClr>
                </a:solidFill>
                <a:latin typeface="+mn-lt"/>
              </a:rPr>
              <a:t>Promedio de crecimiento </a:t>
            </a:r>
            <a:r>
              <a:rPr lang="es-ES" sz="2000" dirty="0" smtClean="0">
                <a:solidFill>
                  <a:schemeClr val="tx2">
                    <a:lumMod val="50000"/>
                  </a:schemeClr>
                </a:solidFill>
                <a:latin typeface="+mn-lt"/>
              </a:rPr>
              <a:t>2009-2013 </a:t>
            </a:r>
            <a:r>
              <a:rPr lang="es-ES" sz="2000" dirty="0">
                <a:solidFill>
                  <a:schemeClr val="tx2">
                    <a:lumMod val="50000"/>
                  </a:schemeClr>
                </a:solidFill>
                <a:latin typeface="+mn-lt"/>
              </a:rPr>
              <a:t>apunta a un </a:t>
            </a:r>
            <a:r>
              <a:rPr lang="es-ES" sz="2000" dirty="0" smtClean="0">
                <a:solidFill>
                  <a:schemeClr val="tx2">
                    <a:lumMod val="50000"/>
                  </a:schemeClr>
                </a:solidFill>
                <a:latin typeface="+mn-lt"/>
              </a:rPr>
              <a:t>12%</a:t>
            </a:r>
            <a:endParaRPr lang="es-ES" sz="2000" dirty="0">
              <a:solidFill>
                <a:schemeClr val="tx2">
                  <a:lumMod val="50000"/>
                </a:schemeClr>
              </a:solidFill>
              <a:latin typeface="+mn-lt"/>
            </a:endParaRPr>
          </a:p>
        </p:txBody>
      </p:sp>
      <p:sp>
        <p:nvSpPr>
          <p:cNvPr id="9" name="8 CuadroTexto"/>
          <p:cNvSpPr txBox="1"/>
          <p:nvPr/>
        </p:nvSpPr>
        <p:spPr>
          <a:xfrm>
            <a:off x="8068086" y="4665471"/>
            <a:ext cx="857256" cy="307777"/>
          </a:xfrm>
          <a:prstGeom prst="rect">
            <a:avLst/>
          </a:prstGeom>
          <a:noFill/>
        </p:spPr>
        <p:txBody>
          <a:bodyPr wrap="square" rtlCol="0">
            <a:spAutoFit/>
          </a:bodyPr>
          <a:lstStyle/>
          <a:p>
            <a:r>
              <a:rPr lang="es-ES" sz="1400" dirty="0" smtClean="0">
                <a:hlinkClick r:id="rId3" action="ppaction://hlinksldjump"/>
              </a:rPr>
              <a:t>Ver US$</a:t>
            </a:r>
            <a:endParaRPr lang="es-ES" sz="1400" dirty="0"/>
          </a:p>
        </p:txBody>
      </p:sp>
      <p:graphicFrame>
        <p:nvGraphicFramePr>
          <p:cNvPr id="11" name="1 Gráfico"/>
          <p:cNvGraphicFramePr>
            <a:graphicFrameLocks/>
          </p:cNvGraphicFramePr>
          <p:nvPr>
            <p:extLst>
              <p:ext uri="{D42A27DB-BD31-4B8C-83A1-F6EECF244321}">
                <p14:modId xmlns:p14="http://schemas.microsoft.com/office/powerpoint/2010/main" val="1065027450"/>
              </p:ext>
            </p:extLst>
          </p:nvPr>
        </p:nvGraphicFramePr>
        <p:xfrm>
          <a:off x="1043418" y="1628800"/>
          <a:ext cx="7032503" cy="405419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1 Gráfico"/>
          <p:cNvGraphicFramePr>
            <a:graphicFrameLocks/>
          </p:cNvGraphicFramePr>
          <p:nvPr>
            <p:extLst>
              <p:ext uri="{D42A27DB-BD31-4B8C-83A1-F6EECF244321}">
                <p14:modId xmlns:p14="http://schemas.microsoft.com/office/powerpoint/2010/main" val="584223229"/>
              </p:ext>
            </p:extLst>
          </p:nvPr>
        </p:nvGraphicFramePr>
        <p:xfrm>
          <a:off x="971601" y="1628800"/>
          <a:ext cx="7163370" cy="3329449"/>
        </p:xfrm>
        <a:graphic>
          <a:graphicData uri="http://schemas.openxmlformats.org/drawingml/2006/chart">
            <c:chart xmlns:c="http://schemas.openxmlformats.org/drawingml/2006/chart" xmlns:r="http://schemas.openxmlformats.org/officeDocument/2006/relationships" r:id="rId2"/>
          </a:graphicData>
        </a:graphic>
      </p:graphicFrame>
      <p:sp>
        <p:nvSpPr>
          <p:cNvPr id="2" name="1 Título"/>
          <p:cNvSpPr>
            <a:spLocks noGrp="1"/>
          </p:cNvSpPr>
          <p:nvPr>
            <p:ph type="title" idx="4294967295"/>
          </p:nvPr>
        </p:nvSpPr>
        <p:spPr>
          <a:xfrm>
            <a:off x="431800" y="571500"/>
            <a:ext cx="8712200" cy="928688"/>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Ingresos Tributarios vs. Evolución del PIB</a:t>
            </a:r>
            <a:br>
              <a:rPr lang="es-ES" sz="2800" b="1" dirty="0">
                <a:solidFill>
                  <a:srgbClr val="F79646"/>
                </a:solidFill>
                <a:effectLst>
                  <a:outerShdw blurRad="38100" dist="38100" dir="2700000" algn="tl">
                    <a:srgbClr val="000000">
                      <a:alpha val="43137"/>
                    </a:srgbClr>
                  </a:outerShdw>
                </a:effectLst>
                <a:latin typeface="+mn-lt"/>
                <a:ea typeface="+mn-ea"/>
                <a:cs typeface="+mn-cs"/>
              </a:rPr>
            </a:br>
            <a:r>
              <a:rPr lang="es-ES" sz="1400" b="1" dirty="0">
                <a:solidFill>
                  <a:srgbClr val="3B816A"/>
                </a:solidFill>
              </a:rPr>
              <a:t>Variación Porcentual</a:t>
            </a:r>
          </a:p>
        </p:txBody>
      </p:sp>
      <p:sp>
        <p:nvSpPr>
          <p:cNvPr id="3" name="2 Llamada rectangular redondeada"/>
          <p:cNvSpPr/>
          <p:nvPr/>
        </p:nvSpPr>
        <p:spPr>
          <a:xfrm>
            <a:off x="3419872" y="1717889"/>
            <a:ext cx="936104" cy="432048"/>
          </a:xfrm>
          <a:prstGeom prst="wedgeRoundRectCallout">
            <a:avLst>
              <a:gd name="adj1" fmla="val -99697"/>
              <a:gd name="adj2" fmla="val 126923"/>
              <a:gd name="adj3" fmla="val 16667"/>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path path="circle">
              <a:fillToRect l="100000" b="100000"/>
            </a:path>
            <a:tileRect t="-100000" r="-100000"/>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1100" dirty="0" smtClean="0">
                <a:solidFill>
                  <a:schemeClr val="tx1"/>
                </a:solidFill>
              </a:rPr>
              <a:t>Reforma Ley 2421/04</a:t>
            </a:r>
            <a:endParaRPr lang="es-ES" sz="1100" dirty="0">
              <a:solidFill>
                <a:schemeClr val="tx1"/>
              </a:solidFill>
            </a:endParaRPr>
          </a:p>
        </p:txBody>
      </p:sp>
      <p:sp>
        <p:nvSpPr>
          <p:cNvPr id="5" name="4 CuadroTexto"/>
          <p:cNvSpPr txBox="1"/>
          <p:nvPr/>
        </p:nvSpPr>
        <p:spPr>
          <a:xfrm>
            <a:off x="1571604" y="5500702"/>
            <a:ext cx="6786610" cy="369332"/>
          </a:xfrm>
          <a:prstGeom prst="rect">
            <a:avLst/>
          </a:prstGeom>
          <a:noFill/>
        </p:spPr>
        <p:txBody>
          <a:bodyPr wrap="square" rtlCol="0">
            <a:spAutoFit/>
          </a:bodyPr>
          <a:lstStyle/>
          <a:p>
            <a:endParaRPr lang="es-ES" dirty="0"/>
          </a:p>
        </p:txBody>
      </p:sp>
      <p:sp>
        <p:nvSpPr>
          <p:cNvPr id="14338" name="Rectangle 2"/>
          <p:cNvSpPr>
            <a:spLocks noChangeArrowheads="1"/>
          </p:cNvSpPr>
          <p:nvPr/>
        </p:nvSpPr>
        <p:spPr bwMode="auto">
          <a:xfrm>
            <a:off x="785786" y="5000636"/>
            <a:ext cx="7929618" cy="15901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ts val="2200"/>
              </a:lnSpc>
              <a:spcBef>
                <a:spcPct val="20000"/>
              </a:spcBef>
              <a:buClr>
                <a:srgbClr val="CE006F"/>
              </a:buClr>
              <a:buSzPct val="110000"/>
            </a:pPr>
            <a:r>
              <a:rPr lang="es-ES" sz="2000" dirty="0" smtClean="0">
                <a:solidFill>
                  <a:schemeClr val="tx2">
                    <a:lumMod val="50000"/>
                  </a:schemeClr>
                </a:solidFill>
                <a:latin typeface="+mn-lt"/>
              </a:rPr>
              <a:t>La elasticidad de los ingresos tributarios mide en cuántos puntos porcentuales varían los ingresos tributarios cuando el PIB  varía en 1%. De acuerdo estudios realizados la elasticidad tributaria en Paraguay es de aproximadamente 1,21 (promedio 1992-2013).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8</a:t>
            </a:fld>
            <a:endParaRPr lang="es-ES"/>
          </a:p>
        </p:txBody>
      </p:sp>
      <p:sp>
        <p:nvSpPr>
          <p:cNvPr id="2" name="1 Título"/>
          <p:cNvSpPr>
            <a:spLocks noGrp="1"/>
          </p:cNvSpPr>
          <p:nvPr>
            <p:ph type="title" idx="4294967295"/>
          </p:nvPr>
        </p:nvSpPr>
        <p:spPr>
          <a:xfrm>
            <a:off x="0" y="714375"/>
            <a:ext cx="9036496" cy="703263"/>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Estructura Tributaria</a:t>
            </a:r>
            <a:br>
              <a:rPr lang="es-ES" sz="2800" b="1" dirty="0">
                <a:solidFill>
                  <a:srgbClr val="F79646"/>
                </a:solidFill>
                <a:effectLst>
                  <a:outerShdw blurRad="38100" dist="38100" dir="2700000" algn="tl">
                    <a:srgbClr val="000000">
                      <a:alpha val="43137"/>
                    </a:srgbClr>
                  </a:outerShdw>
                </a:effectLst>
                <a:latin typeface="+mn-lt"/>
                <a:ea typeface="+mn-ea"/>
                <a:cs typeface="+mn-cs"/>
              </a:rPr>
            </a:br>
            <a:r>
              <a:rPr lang="es-ES" sz="1400" b="1" dirty="0">
                <a:solidFill>
                  <a:srgbClr val="3B816A"/>
                </a:solidFill>
              </a:rPr>
              <a:t>Principales Impuestos como % del PIB</a:t>
            </a:r>
          </a:p>
        </p:txBody>
      </p:sp>
      <p:sp>
        <p:nvSpPr>
          <p:cNvPr id="6" name="5 CuadroTexto"/>
          <p:cNvSpPr txBox="1"/>
          <p:nvPr/>
        </p:nvSpPr>
        <p:spPr>
          <a:xfrm>
            <a:off x="539552" y="5301208"/>
            <a:ext cx="8280920" cy="830997"/>
          </a:xfrm>
          <a:prstGeom prst="rect">
            <a:avLst/>
          </a:prstGeom>
          <a:noFill/>
        </p:spPr>
        <p:txBody>
          <a:bodyPr wrap="square" rtlCol="0">
            <a:spAutoFit/>
          </a:bodyPr>
          <a:lstStyle/>
          <a:p>
            <a:pPr algn="just">
              <a:spcBef>
                <a:spcPct val="20000"/>
              </a:spcBef>
              <a:buClr>
                <a:srgbClr val="CE006F"/>
              </a:buClr>
              <a:buSzPct val="110000"/>
            </a:pPr>
            <a:r>
              <a:rPr lang="es-ES" sz="1600" dirty="0" smtClean="0">
                <a:solidFill>
                  <a:schemeClr val="tx2">
                    <a:lumMod val="50000"/>
                  </a:schemeClr>
                </a:solidFill>
                <a:latin typeface="+mn-lt"/>
              </a:rPr>
              <a:t>En el año 2013 el </a:t>
            </a:r>
            <a:r>
              <a:rPr lang="es-ES" sz="1600" dirty="0">
                <a:solidFill>
                  <a:schemeClr val="tx2">
                    <a:lumMod val="50000"/>
                  </a:schemeClr>
                </a:solidFill>
                <a:latin typeface="+mn-lt"/>
              </a:rPr>
              <a:t>IVA representa </a:t>
            </a:r>
            <a:r>
              <a:rPr lang="es-ES" sz="1600" dirty="0" smtClean="0">
                <a:solidFill>
                  <a:schemeClr val="tx2">
                    <a:lumMod val="50000"/>
                  </a:schemeClr>
                </a:solidFill>
                <a:latin typeface="+mn-lt"/>
              </a:rPr>
              <a:t>el 6,1% </a:t>
            </a:r>
            <a:r>
              <a:rPr lang="es-ES" sz="1600" dirty="0">
                <a:solidFill>
                  <a:schemeClr val="tx2">
                    <a:lumMod val="50000"/>
                  </a:schemeClr>
                </a:solidFill>
                <a:latin typeface="+mn-lt"/>
              </a:rPr>
              <a:t>del PIB, el </a:t>
            </a:r>
            <a:r>
              <a:rPr lang="es-ES" sz="1600" dirty="0" smtClean="0">
                <a:solidFill>
                  <a:schemeClr val="tx2">
                    <a:lumMod val="50000"/>
                  </a:schemeClr>
                </a:solidFill>
                <a:latin typeface="+mn-lt"/>
              </a:rPr>
              <a:t>Impuesto a la Renta Empresarial </a:t>
            </a:r>
            <a:r>
              <a:rPr lang="es-ES" sz="1600" dirty="0">
                <a:solidFill>
                  <a:schemeClr val="tx2">
                    <a:lumMod val="50000"/>
                  </a:schemeClr>
                </a:solidFill>
                <a:latin typeface="+mn-lt"/>
              </a:rPr>
              <a:t>el </a:t>
            </a:r>
            <a:r>
              <a:rPr lang="es-ES" sz="1600" dirty="0" smtClean="0">
                <a:solidFill>
                  <a:schemeClr val="tx2">
                    <a:lumMod val="50000"/>
                  </a:schemeClr>
                </a:solidFill>
                <a:latin typeface="+mn-lt"/>
              </a:rPr>
              <a:t>2,4%, </a:t>
            </a:r>
            <a:r>
              <a:rPr lang="es-ES" sz="1600" dirty="0">
                <a:solidFill>
                  <a:schemeClr val="tx2">
                    <a:lumMod val="50000"/>
                  </a:schemeClr>
                </a:solidFill>
                <a:latin typeface="+mn-lt"/>
              </a:rPr>
              <a:t>mientras que los Selectivos </a:t>
            </a:r>
            <a:r>
              <a:rPr lang="es-ES" sz="1600" dirty="0" smtClean="0">
                <a:solidFill>
                  <a:schemeClr val="tx2">
                    <a:lumMod val="50000"/>
                  </a:schemeClr>
                </a:solidFill>
                <a:latin typeface="+mn-lt"/>
              </a:rPr>
              <a:t>1,6% </a:t>
            </a:r>
            <a:r>
              <a:rPr lang="es-ES" sz="1600" dirty="0">
                <a:solidFill>
                  <a:schemeClr val="tx2">
                    <a:lumMod val="50000"/>
                  </a:schemeClr>
                </a:solidFill>
                <a:latin typeface="+mn-lt"/>
              </a:rPr>
              <a:t>y los aranceles aduaneros el </a:t>
            </a:r>
            <a:r>
              <a:rPr lang="es-ES" sz="1600" dirty="0" smtClean="0">
                <a:solidFill>
                  <a:schemeClr val="tx2">
                    <a:lumMod val="50000"/>
                  </a:schemeClr>
                </a:solidFill>
                <a:latin typeface="+mn-lt"/>
              </a:rPr>
              <a:t>1,3%, </a:t>
            </a:r>
            <a:r>
              <a:rPr lang="es-ES" sz="1600" dirty="0">
                <a:solidFill>
                  <a:schemeClr val="tx2">
                    <a:lumMod val="50000"/>
                  </a:schemeClr>
                </a:solidFill>
                <a:latin typeface="+mn-lt"/>
              </a:rPr>
              <a:t>entre los más importantes. </a:t>
            </a:r>
            <a:r>
              <a:rPr lang="es-ES" sz="1600" dirty="0" smtClean="0">
                <a:solidFill>
                  <a:schemeClr val="tx2">
                    <a:lumMod val="50000"/>
                  </a:schemeClr>
                </a:solidFill>
                <a:latin typeface="+mn-lt"/>
              </a:rPr>
              <a:t>Con esto observamos que la presión tributaria 2013 se ubicó en el orden del 11,4%.</a:t>
            </a:r>
            <a:endParaRPr lang="es-ES" sz="1600" dirty="0">
              <a:solidFill>
                <a:schemeClr val="tx2">
                  <a:lumMod val="50000"/>
                </a:schemeClr>
              </a:solidFill>
              <a:latin typeface="+mn-lt"/>
            </a:endParaRPr>
          </a:p>
        </p:txBody>
      </p:sp>
      <p:graphicFrame>
        <p:nvGraphicFramePr>
          <p:cNvPr id="3" name="2 Tabla"/>
          <p:cNvGraphicFramePr>
            <a:graphicFrameLocks noGrp="1"/>
          </p:cNvGraphicFramePr>
          <p:nvPr>
            <p:extLst>
              <p:ext uri="{D42A27DB-BD31-4B8C-83A1-F6EECF244321}">
                <p14:modId xmlns:p14="http://schemas.microsoft.com/office/powerpoint/2010/main" val="3050959428"/>
              </p:ext>
            </p:extLst>
          </p:nvPr>
        </p:nvGraphicFramePr>
        <p:xfrm>
          <a:off x="647564" y="1772816"/>
          <a:ext cx="7848872" cy="3240359"/>
        </p:xfrm>
        <a:graphic>
          <a:graphicData uri="http://schemas.openxmlformats.org/drawingml/2006/table">
            <a:tbl>
              <a:tblPr>
                <a:tableStyleId>{69CF1AB2-1976-4502-BF36-3FF5EA218861}</a:tableStyleId>
              </a:tblPr>
              <a:tblGrid>
                <a:gridCol w="2194454"/>
                <a:gridCol w="807774"/>
                <a:gridCol w="807774"/>
                <a:gridCol w="807774"/>
                <a:gridCol w="807774"/>
                <a:gridCol w="807774"/>
                <a:gridCol w="807774"/>
                <a:gridCol w="807774"/>
              </a:tblGrid>
              <a:tr h="346160">
                <a:tc>
                  <a:txBody>
                    <a:bodyPr/>
                    <a:lstStyle/>
                    <a:p>
                      <a:pPr algn="ctr" fontAlgn="b"/>
                      <a:r>
                        <a:rPr lang="es-ES" sz="1600" b="1" u="none" strike="noStrike" dirty="0">
                          <a:solidFill>
                            <a:schemeClr val="bg1"/>
                          </a:solidFill>
                          <a:effectLst/>
                        </a:rPr>
                        <a:t>Impuestos Vigentes</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2007</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2008</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2009</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2010</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2011</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2012</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600" b="1" u="none" strike="noStrike" dirty="0">
                          <a:solidFill>
                            <a:schemeClr val="bg1"/>
                          </a:solidFill>
                          <a:effectLst/>
                        </a:rPr>
                        <a:t>2013</a:t>
                      </a:r>
                      <a:endParaRPr lang="es-ES" sz="1600" b="1" i="0" u="none" strike="noStrike" dirty="0">
                        <a:solidFill>
                          <a:schemeClr val="bg1"/>
                        </a:solidFill>
                        <a:effectLst/>
                        <a:latin typeface="Calibri"/>
                      </a:endParaRPr>
                    </a:p>
                  </a:txBody>
                  <a:tcPr marL="9525" marR="9525" marT="9525" marB="0" anchor="b">
                    <a:solidFill>
                      <a:schemeClr val="accent2">
                        <a:lumMod val="75000"/>
                      </a:schemeClr>
                    </a:solidFill>
                  </a:tcPr>
                </a:tc>
              </a:tr>
              <a:tr h="304515">
                <a:tc>
                  <a:txBody>
                    <a:bodyPr/>
                    <a:lstStyle/>
                    <a:p>
                      <a:pPr algn="l" rtl="0" fontAlgn="b"/>
                      <a:r>
                        <a:rPr lang="es-ES" sz="1200" b="0" u="none" strike="noStrike" dirty="0">
                          <a:effectLst/>
                        </a:rPr>
                        <a:t>Impuesto a la Renta Empresas </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1,8%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2,2%</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2,7%</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2,4%</a:t>
                      </a:r>
                      <a:endParaRPr lang="es-ES" sz="1400" b="0" i="0" u="none" strike="noStrike">
                        <a:solidFill>
                          <a:srgbClr val="000000"/>
                        </a:solidFill>
                        <a:effectLst/>
                        <a:latin typeface="Calibri"/>
                      </a:endParaRPr>
                    </a:p>
                  </a:txBody>
                  <a:tcPr marL="9525" marR="9525" marT="9525" marB="0" anchor="b"/>
                </a:tc>
              </a:tr>
              <a:tr h="304515">
                <a:tc>
                  <a:txBody>
                    <a:bodyPr/>
                    <a:lstStyle/>
                    <a:p>
                      <a:pPr algn="l" rtl="0" fontAlgn="b"/>
                      <a:r>
                        <a:rPr lang="es-ES" sz="1200" b="0" u="none" strike="noStrike" dirty="0">
                          <a:effectLst/>
                        </a:rPr>
                        <a:t>Impuesto a la Renta Personal</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0,01%</a:t>
                      </a:r>
                      <a:endParaRPr lang="es-ES" sz="1400" b="0" i="0" u="none" strike="noStrike">
                        <a:solidFill>
                          <a:srgbClr val="000000"/>
                        </a:solidFill>
                        <a:effectLst/>
                        <a:latin typeface="Calibri"/>
                      </a:endParaRPr>
                    </a:p>
                  </a:txBody>
                  <a:tcPr marL="9525" marR="9525" marT="9525" marB="0" anchor="b"/>
                </a:tc>
              </a:tr>
              <a:tr h="304515">
                <a:tc>
                  <a:txBody>
                    <a:bodyPr/>
                    <a:lstStyle/>
                    <a:p>
                      <a:pPr algn="l" rtl="0" fontAlgn="b"/>
                      <a:r>
                        <a:rPr lang="es-ES" sz="1200" b="0" u="none" strike="noStrike" dirty="0">
                          <a:effectLst/>
                        </a:rPr>
                        <a:t>Impuesto al Valor Agregado</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5,0%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6,3%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6,5%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6,5%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6,1%</a:t>
                      </a:r>
                      <a:endParaRPr lang="es-ES" sz="1400" b="0" i="0" u="none" strike="noStrike">
                        <a:solidFill>
                          <a:srgbClr val="000000"/>
                        </a:solidFill>
                        <a:effectLst/>
                        <a:latin typeface="Calibri"/>
                      </a:endParaRPr>
                    </a:p>
                  </a:txBody>
                  <a:tcPr marL="9525" marR="9525" marT="9525" marB="0" anchor="b"/>
                </a:tc>
              </a:tr>
              <a:tr h="512732">
                <a:tc>
                  <a:txBody>
                    <a:bodyPr/>
                    <a:lstStyle/>
                    <a:p>
                      <a:pPr algn="l" rtl="0" fontAlgn="b"/>
                      <a:r>
                        <a:rPr lang="es-ES" sz="1200" b="0" u="none" strike="noStrike" dirty="0">
                          <a:effectLst/>
                        </a:rPr>
                        <a:t>Impuesto Selectivo al Consumo Combustibles</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1,4%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dirty="0">
                          <a:effectLst/>
                        </a:rPr>
                        <a:t>1,1%</a:t>
                      </a:r>
                      <a:endParaRPr lang="es-ES" sz="1400" b="0" i="0" u="none" strike="noStrike" dirty="0">
                        <a:solidFill>
                          <a:srgbClr val="000000"/>
                        </a:solidFill>
                        <a:effectLst/>
                        <a:latin typeface="Calibri"/>
                      </a:endParaRPr>
                    </a:p>
                  </a:txBody>
                  <a:tcPr marL="9525" marR="9525" marT="9525" marB="0" anchor="b"/>
                </a:tc>
              </a:tr>
              <a:tr h="512732">
                <a:tc>
                  <a:txBody>
                    <a:bodyPr/>
                    <a:lstStyle/>
                    <a:p>
                      <a:pPr algn="l" rtl="0" fontAlgn="b"/>
                      <a:r>
                        <a:rPr lang="es-ES" sz="1200" b="0" u="none" strike="noStrike" dirty="0">
                          <a:effectLst/>
                        </a:rPr>
                        <a:t>Impuesto Selectivo al Consumo Otros</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0,4%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0,5%</a:t>
                      </a:r>
                      <a:endParaRPr lang="es-ES" sz="1400" b="0" i="0" u="none" strike="noStrike">
                        <a:solidFill>
                          <a:srgbClr val="000000"/>
                        </a:solidFill>
                        <a:effectLst/>
                        <a:latin typeface="Calibri"/>
                      </a:endParaRPr>
                    </a:p>
                  </a:txBody>
                  <a:tcPr marL="9525" marR="9525" marT="9525" marB="0" anchor="b"/>
                </a:tc>
              </a:tr>
              <a:tr h="304515">
                <a:tc>
                  <a:txBody>
                    <a:bodyPr/>
                    <a:lstStyle/>
                    <a:p>
                      <a:pPr algn="l" rtl="0" fontAlgn="b"/>
                      <a:r>
                        <a:rPr lang="es-ES" sz="1200" b="0" u="none" strike="noStrike" dirty="0">
                          <a:effectLst/>
                        </a:rPr>
                        <a:t>Aranceles Aduaneros</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1,2%</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a:t>
                      </a:r>
                      <a:endParaRPr lang="es-ES" sz="1400" b="0" i="0" u="none" strike="noStrike">
                        <a:solidFill>
                          <a:srgbClr val="000000"/>
                        </a:solidFill>
                        <a:effectLst/>
                        <a:latin typeface="Calibri"/>
                      </a:endParaRPr>
                    </a:p>
                  </a:txBody>
                  <a:tcPr marL="9525" marR="9525" marT="9525" marB="0" anchor="b"/>
                </a:tc>
              </a:tr>
              <a:tr h="304515">
                <a:tc>
                  <a:txBody>
                    <a:bodyPr/>
                    <a:lstStyle/>
                    <a:p>
                      <a:pPr algn="l" rtl="0" fontAlgn="b"/>
                      <a:r>
                        <a:rPr lang="es-ES" sz="1200" b="0" u="none" strike="noStrike" dirty="0">
                          <a:effectLst/>
                        </a:rPr>
                        <a:t>Otros Impuestos</a:t>
                      </a:r>
                      <a:endParaRPr lang="es-ES" sz="1200" b="0" i="0" u="none" strike="noStrike" dirty="0">
                        <a:solidFill>
                          <a:srgbClr val="000000"/>
                        </a:solidFill>
                        <a:effectLst/>
                        <a:latin typeface="Calibri"/>
                      </a:endParaRPr>
                    </a:p>
                  </a:txBody>
                  <a:tcPr marL="9525" marR="9525" marT="9525" marB="0" anchor="b"/>
                </a:tc>
                <a:tc>
                  <a:txBody>
                    <a:bodyPr/>
                    <a:lstStyle/>
                    <a:p>
                      <a:pPr algn="ctr" fontAlgn="b"/>
                      <a:r>
                        <a:rPr lang="es-ES" sz="1400" u="none" strike="noStrike">
                          <a:effectLst/>
                        </a:rPr>
                        <a:t>0,2%</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r>
              <a:tr h="346160">
                <a:tc>
                  <a:txBody>
                    <a:bodyPr/>
                    <a:lstStyle/>
                    <a:p>
                      <a:pPr algn="l" rtl="0" fontAlgn="b"/>
                      <a:r>
                        <a:rPr lang="es-ES" sz="1200" b="1" u="none" strike="noStrike" dirty="0">
                          <a:solidFill>
                            <a:schemeClr val="bg1"/>
                          </a:solidFill>
                          <a:effectLst/>
                        </a:rPr>
                        <a:t> TOTAL INGRESOS TRIBUTARIOS </a:t>
                      </a:r>
                      <a:endParaRPr lang="es-ES" sz="12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10,1%</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10,5%</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11,6%</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12,0%</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12,5%</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12,7%</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600" b="1" u="none" strike="noStrike" dirty="0">
                          <a:solidFill>
                            <a:schemeClr val="bg1"/>
                          </a:solidFill>
                          <a:effectLst/>
                        </a:rPr>
                        <a:t>11,4%</a:t>
                      </a:r>
                      <a:endParaRPr lang="es-ES" sz="1600" b="1" i="0" u="none" strike="noStrike" dirty="0">
                        <a:solidFill>
                          <a:schemeClr val="bg1"/>
                        </a:solidFill>
                        <a:effectLst/>
                        <a:latin typeface="Calibri"/>
                      </a:endParaRPr>
                    </a:p>
                  </a:txBody>
                  <a:tcPr marL="9525" marR="9525" marT="9525" marB="0" anchor="ctr">
                    <a:solidFill>
                      <a:schemeClr val="accent2">
                        <a:lumMod val="75000"/>
                      </a:schemeClr>
                    </a:solidFill>
                  </a:tcPr>
                </a:tc>
              </a:tr>
            </a:tbl>
          </a:graphicData>
        </a:graphic>
      </p:graphicFrame>
      <p:sp>
        <p:nvSpPr>
          <p:cNvPr id="7" name="6 Elipse"/>
          <p:cNvSpPr/>
          <p:nvPr/>
        </p:nvSpPr>
        <p:spPr>
          <a:xfrm>
            <a:off x="7767968" y="2780928"/>
            <a:ext cx="648072" cy="323181"/>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683425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E2313AA8-8BFF-4451-9847-B763C1C17E1A}" type="slidenum">
              <a:rPr lang="es-ES" smtClean="0"/>
              <a:pPr>
                <a:defRPr/>
              </a:pPr>
              <a:t>9</a:t>
            </a:fld>
            <a:endParaRPr lang="es-ES"/>
          </a:p>
        </p:txBody>
      </p:sp>
      <p:sp>
        <p:nvSpPr>
          <p:cNvPr id="2" name="1 Título"/>
          <p:cNvSpPr>
            <a:spLocks noGrp="1"/>
          </p:cNvSpPr>
          <p:nvPr>
            <p:ph type="title" idx="4294967295"/>
          </p:nvPr>
        </p:nvSpPr>
        <p:spPr>
          <a:xfrm>
            <a:off x="0" y="836613"/>
            <a:ext cx="9144000" cy="581025"/>
          </a:xfrm>
        </p:spPr>
        <p:txBody>
          <a:bodyPr/>
          <a:lstStyle/>
          <a:p>
            <a:r>
              <a:rPr lang="es-ES" sz="2800" b="1" dirty="0">
                <a:solidFill>
                  <a:srgbClr val="F79646"/>
                </a:solidFill>
                <a:effectLst>
                  <a:outerShdw blurRad="38100" dist="38100" dir="2700000" algn="tl">
                    <a:srgbClr val="000000">
                      <a:alpha val="43137"/>
                    </a:srgbClr>
                  </a:outerShdw>
                </a:effectLst>
                <a:latin typeface="+mn-lt"/>
                <a:ea typeface="+mn-ea"/>
                <a:cs typeface="+mn-cs"/>
              </a:rPr>
              <a:t>Estructura Tributaria</a:t>
            </a:r>
            <a:br>
              <a:rPr lang="es-ES" sz="2800" b="1" dirty="0">
                <a:solidFill>
                  <a:srgbClr val="F79646"/>
                </a:solidFill>
                <a:effectLst>
                  <a:outerShdw blurRad="38100" dist="38100" dir="2700000" algn="tl">
                    <a:srgbClr val="000000">
                      <a:alpha val="43137"/>
                    </a:srgbClr>
                  </a:outerShdw>
                </a:effectLst>
                <a:latin typeface="+mn-lt"/>
                <a:ea typeface="+mn-ea"/>
                <a:cs typeface="+mn-cs"/>
              </a:rPr>
            </a:br>
            <a:r>
              <a:rPr lang="es-ES" sz="1400" b="1" dirty="0">
                <a:solidFill>
                  <a:srgbClr val="3B816A"/>
                </a:solidFill>
              </a:rPr>
              <a:t>Participación de los tributos sobre el total de la Recaudación</a:t>
            </a:r>
          </a:p>
        </p:txBody>
      </p:sp>
      <p:sp>
        <p:nvSpPr>
          <p:cNvPr id="6" name="5 CuadroTexto"/>
          <p:cNvSpPr txBox="1"/>
          <p:nvPr/>
        </p:nvSpPr>
        <p:spPr>
          <a:xfrm>
            <a:off x="467544" y="5290425"/>
            <a:ext cx="8064896" cy="523220"/>
          </a:xfrm>
          <a:prstGeom prst="rect">
            <a:avLst/>
          </a:prstGeom>
          <a:noFill/>
        </p:spPr>
        <p:txBody>
          <a:bodyPr wrap="square" rtlCol="0">
            <a:spAutoFit/>
          </a:bodyPr>
          <a:lstStyle/>
          <a:p>
            <a:pPr algn="just">
              <a:spcBef>
                <a:spcPct val="20000"/>
              </a:spcBef>
              <a:buClr>
                <a:srgbClr val="CE006F"/>
              </a:buClr>
              <a:buSzPct val="110000"/>
            </a:pPr>
            <a:r>
              <a:rPr lang="es-ES" sz="1400" dirty="0">
                <a:solidFill>
                  <a:schemeClr val="tx2">
                    <a:lumMod val="50000"/>
                  </a:schemeClr>
                </a:solidFill>
                <a:latin typeface="+mn-lt"/>
              </a:rPr>
              <a:t>El IVA representa </a:t>
            </a:r>
            <a:r>
              <a:rPr lang="es-ES" sz="1400" dirty="0" smtClean="0">
                <a:solidFill>
                  <a:schemeClr val="tx2">
                    <a:lumMod val="50000"/>
                  </a:schemeClr>
                </a:solidFill>
                <a:latin typeface="+mn-lt"/>
              </a:rPr>
              <a:t>más </a:t>
            </a:r>
            <a:r>
              <a:rPr lang="es-ES" sz="1400" dirty="0">
                <a:solidFill>
                  <a:schemeClr val="tx2">
                    <a:lumMod val="50000"/>
                  </a:schemeClr>
                </a:solidFill>
                <a:latin typeface="+mn-lt"/>
              </a:rPr>
              <a:t>del 50% de toda la recaudación tributaria, </a:t>
            </a:r>
            <a:r>
              <a:rPr lang="es-ES" sz="1400" dirty="0" smtClean="0">
                <a:solidFill>
                  <a:schemeClr val="tx2">
                    <a:lumMod val="50000"/>
                  </a:schemeClr>
                </a:solidFill>
                <a:latin typeface="+mn-lt"/>
              </a:rPr>
              <a:t>los impuestos sobre la renta el </a:t>
            </a:r>
            <a:r>
              <a:rPr lang="es-ES" sz="1400" dirty="0">
                <a:solidFill>
                  <a:schemeClr val="tx2">
                    <a:lumMod val="50000"/>
                  </a:schemeClr>
                </a:solidFill>
                <a:latin typeface="+mn-lt"/>
              </a:rPr>
              <a:t>20%, mientras que los Selectivos </a:t>
            </a:r>
            <a:r>
              <a:rPr lang="es-ES" sz="1400" dirty="0" smtClean="0">
                <a:solidFill>
                  <a:schemeClr val="tx2">
                    <a:lumMod val="50000"/>
                  </a:schemeClr>
                </a:solidFill>
                <a:latin typeface="+mn-lt"/>
              </a:rPr>
              <a:t>el 15</a:t>
            </a:r>
            <a:r>
              <a:rPr lang="es-ES" sz="1400" dirty="0">
                <a:solidFill>
                  <a:schemeClr val="tx2">
                    <a:lumMod val="50000"/>
                  </a:schemeClr>
                </a:solidFill>
                <a:latin typeface="+mn-lt"/>
              </a:rPr>
              <a:t>% y los aranceles aduaneros el </a:t>
            </a:r>
            <a:r>
              <a:rPr lang="es-ES" sz="1400" dirty="0" smtClean="0">
                <a:solidFill>
                  <a:schemeClr val="tx2">
                    <a:lumMod val="50000"/>
                  </a:schemeClr>
                </a:solidFill>
                <a:latin typeface="+mn-lt"/>
              </a:rPr>
              <a:t>11%, </a:t>
            </a:r>
            <a:r>
              <a:rPr lang="es-ES" sz="1400" dirty="0">
                <a:solidFill>
                  <a:schemeClr val="tx2">
                    <a:lumMod val="50000"/>
                  </a:schemeClr>
                </a:solidFill>
                <a:latin typeface="+mn-lt"/>
              </a:rPr>
              <a:t>entre los más importantes. </a:t>
            </a:r>
            <a:r>
              <a:rPr lang="es-ES" sz="1400" dirty="0" smtClean="0">
                <a:solidFill>
                  <a:schemeClr val="tx2">
                    <a:lumMod val="50000"/>
                  </a:schemeClr>
                </a:solidFill>
                <a:latin typeface="+mn-lt"/>
              </a:rPr>
              <a:t>.</a:t>
            </a:r>
            <a:endParaRPr lang="es-ES" sz="1400" dirty="0">
              <a:solidFill>
                <a:schemeClr val="tx2">
                  <a:lumMod val="50000"/>
                </a:schemeClr>
              </a:solidFill>
              <a:latin typeface="+mn-lt"/>
            </a:endParaRPr>
          </a:p>
        </p:txBody>
      </p:sp>
      <p:graphicFrame>
        <p:nvGraphicFramePr>
          <p:cNvPr id="3" name="2 Tabla"/>
          <p:cNvGraphicFramePr>
            <a:graphicFrameLocks noGrp="1"/>
          </p:cNvGraphicFramePr>
          <p:nvPr>
            <p:extLst>
              <p:ext uri="{D42A27DB-BD31-4B8C-83A1-F6EECF244321}">
                <p14:modId xmlns:p14="http://schemas.microsoft.com/office/powerpoint/2010/main" val="2759168245"/>
              </p:ext>
            </p:extLst>
          </p:nvPr>
        </p:nvGraphicFramePr>
        <p:xfrm>
          <a:off x="769471" y="1844824"/>
          <a:ext cx="7776862" cy="3157507"/>
        </p:xfrm>
        <a:graphic>
          <a:graphicData uri="http://schemas.openxmlformats.org/drawingml/2006/table">
            <a:tbl>
              <a:tblPr>
                <a:tableStyleId>{69CF1AB2-1976-4502-BF36-3FF5EA218861}</a:tableStyleId>
              </a:tblPr>
              <a:tblGrid>
                <a:gridCol w="2174321"/>
                <a:gridCol w="800363"/>
                <a:gridCol w="800363"/>
                <a:gridCol w="800363"/>
                <a:gridCol w="800363"/>
                <a:gridCol w="800363"/>
                <a:gridCol w="800363"/>
                <a:gridCol w="800363"/>
              </a:tblGrid>
              <a:tr h="314122">
                <a:tc>
                  <a:txBody>
                    <a:bodyPr/>
                    <a:lstStyle/>
                    <a:p>
                      <a:pPr algn="ctr" fontAlgn="b"/>
                      <a:r>
                        <a:rPr lang="es-ES" sz="1400" b="1" u="none" strike="noStrike" dirty="0">
                          <a:solidFill>
                            <a:schemeClr val="bg1"/>
                          </a:solidFill>
                          <a:effectLst/>
                        </a:rPr>
                        <a:t>Impuestos Vigentes</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2007</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2008</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2009</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2010</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2011</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2012</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c>
                  <a:txBody>
                    <a:bodyPr/>
                    <a:lstStyle/>
                    <a:p>
                      <a:pPr algn="ctr" fontAlgn="b"/>
                      <a:r>
                        <a:rPr lang="es-ES" sz="1400" b="1" u="none" strike="noStrike" dirty="0">
                          <a:solidFill>
                            <a:schemeClr val="bg1"/>
                          </a:solidFill>
                          <a:effectLst/>
                        </a:rPr>
                        <a:t>2013</a:t>
                      </a:r>
                      <a:endParaRPr lang="es-ES" sz="1400" b="1" i="0" u="none" strike="noStrike" dirty="0">
                        <a:solidFill>
                          <a:schemeClr val="bg1"/>
                        </a:solidFill>
                        <a:effectLst/>
                        <a:latin typeface="Calibri"/>
                      </a:endParaRPr>
                    </a:p>
                  </a:txBody>
                  <a:tcPr marL="9525" marR="9525" marT="9525" marB="0" anchor="b">
                    <a:solidFill>
                      <a:schemeClr val="accent2">
                        <a:lumMod val="75000"/>
                      </a:schemeClr>
                    </a:solidFill>
                  </a:tcPr>
                </a:tc>
              </a:tr>
              <a:tr h="314122">
                <a:tc>
                  <a:txBody>
                    <a:bodyPr/>
                    <a:lstStyle/>
                    <a:p>
                      <a:pPr algn="l" rtl="0" fontAlgn="b"/>
                      <a:r>
                        <a:rPr lang="es-ES" sz="1200" u="none" strike="noStrike">
                          <a:effectLst/>
                        </a:rPr>
                        <a:t>Impuesto a la Renta Empresas </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17,5%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18,5%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23,9%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18,4%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19,8%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20,9%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20,9%</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200" u="none" strike="noStrike">
                          <a:effectLst/>
                        </a:rPr>
                        <a:t>Impuesto a la Renta Personal</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0,1%</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200" u="none" strike="noStrike">
                          <a:effectLst/>
                        </a:rPr>
                        <a:t>Impuesto al Valor Agregado</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49,9%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52,0%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48,1%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52,6%</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52,3%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51,5%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53,2%</a:t>
                      </a:r>
                      <a:endParaRPr lang="es-ES" sz="1400" b="0" i="0" u="none" strike="noStrike">
                        <a:solidFill>
                          <a:srgbClr val="000000"/>
                        </a:solidFill>
                        <a:effectLst/>
                        <a:latin typeface="Calibri"/>
                      </a:endParaRPr>
                    </a:p>
                  </a:txBody>
                  <a:tcPr marL="9525" marR="9525" marT="9525" marB="0" anchor="b"/>
                </a:tc>
              </a:tr>
              <a:tr h="583368">
                <a:tc>
                  <a:txBody>
                    <a:bodyPr/>
                    <a:lstStyle/>
                    <a:p>
                      <a:pPr algn="l" rtl="0" fontAlgn="b"/>
                      <a:r>
                        <a:rPr lang="es-ES" sz="1200" u="none" strike="noStrike">
                          <a:effectLst/>
                        </a:rPr>
                        <a:t>Impuesto Selectivo al Consumo Combustibles</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14,3%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9,9%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10,1%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10,5%</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9,7%</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200" u="none" strike="noStrike">
                          <a:effectLst/>
                        </a:rPr>
                        <a:t>Impuesto Selectivo al Consumo Otros</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4,1%</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4,7%</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4,2%</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200" u="none" strike="noStrike">
                          <a:effectLst/>
                        </a:rPr>
                        <a:t>Aranceles Aduaneros</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12,3%</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10,7%</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13,4%</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12,9%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11,8%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11,1%</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200" u="none" strike="noStrike">
                          <a:effectLst/>
                        </a:rPr>
                        <a:t>Otros Impuestos</a:t>
                      </a:r>
                      <a:endParaRPr lang="es-ES" sz="12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2,0%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0,9%</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1,0%</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0,8%</a:t>
                      </a:r>
                      <a:endParaRPr lang="es-ES" sz="1400" b="0" i="0" u="none" strike="noStrike">
                        <a:solidFill>
                          <a:srgbClr val="000000"/>
                        </a:solidFill>
                        <a:effectLst/>
                        <a:latin typeface="Calibri"/>
                      </a:endParaRPr>
                    </a:p>
                  </a:txBody>
                  <a:tcPr marL="9525" marR="9525" marT="9525" marB="0" anchor="b"/>
                </a:tc>
                <a:tc>
                  <a:txBody>
                    <a:bodyPr/>
                    <a:lstStyle/>
                    <a:p>
                      <a:pPr algn="ctr" fontAlgn="b"/>
                      <a:r>
                        <a:rPr lang="es-ES" sz="1400" u="none" strike="noStrike">
                          <a:effectLst/>
                        </a:rPr>
                        <a:t>0,9%</a:t>
                      </a:r>
                      <a:endParaRPr lang="es-ES" sz="1400" b="0" i="0" u="none" strike="noStrike">
                        <a:solidFill>
                          <a:srgbClr val="000000"/>
                        </a:solidFill>
                        <a:effectLst/>
                        <a:latin typeface="Calibri"/>
                      </a:endParaRPr>
                    </a:p>
                  </a:txBody>
                  <a:tcPr marL="9525" marR="9525" marT="9525" marB="0" anchor="b"/>
                </a:tc>
              </a:tr>
              <a:tr h="314122">
                <a:tc>
                  <a:txBody>
                    <a:bodyPr/>
                    <a:lstStyle/>
                    <a:p>
                      <a:pPr algn="l" rtl="0" fontAlgn="b"/>
                      <a:r>
                        <a:rPr lang="es-ES" sz="1100" b="1" u="none" strike="noStrike" dirty="0">
                          <a:solidFill>
                            <a:schemeClr val="bg1"/>
                          </a:solidFill>
                          <a:effectLst/>
                        </a:rPr>
                        <a:t> TOTAL INGRESOS TRIBUTARIOS </a:t>
                      </a:r>
                      <a:endParaRPr lang="es-ES" sz="11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c>
                  <a:txBody>
                    <a:bodyPr/>
                    <a:lstStyle/>
                    <a:p>
                      <a:pPr algn="ctr" fontAlgn="b"/>
                      <a:r>
                        <a:rPr lang="es-ES" sz="1400" b="1" u="none" strike="noStrike" dirty="0" smtClean="0">
                          <a:solidFill>
                            <a:schemeClr val="bg1"/>
                          </a:solidFill>
                          <a:effectLst/>
                        </a:rPr>
                        <a:t>100%</a:t>
                      </a:r>
                      <a:endParaRPr lang="es-ES" sz="1400" b="1" i="0" u="none" strike="noStrike" dirty="0">
                        <a:solidFill>
                          <a:schemeClr val="bg1"/>
                        </a:solidFill>
                        <a:effectLst/>
                        <a:latin typeface="Calibri"/>
                      </a:endParaRPr>
                    </a:p>
                  </a:txBody>
                  <a:tcPr marL="9525" marR="9525" marT="9525" marB="0" anchor="ctr">
                    <a:solidFill>
                      <a:schemeClr val="accent2">
                        <a:lumMod val="75000"/>
                      </a:schemeClr>
                    </a:solidFill>
                  </a:tcPr>
                </a:tc>
              </a:tr>
            </a:tbl>
          </a:graphicData>
        </a:graphic>
      </p:graphicFrame>
      <p:sp>
        <p:nvSpPr>
          <p:cNvPr id="8" name="7 Elipse"/>
          <p:cNvSpPr/>
          <p:nvPr/>
        </p:nvSpPr>
        <p:spPr>
          <a:xfrm>
            <a:off x="611560" y="2763353"/>
            <a:ext cx="2088232" cy="432048"/>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
        <p:nvSpPr>
          <p:cNvPr id="7" name="6 Elipse"/>
          <p:cNvSpPr/>
          <p:nvPr/>
        </p:nvSpPr>
        <p:spPr>
          <a:xfrm>
            <a:off x="7812360" y="2817786"/>
            <a:ext cx="648072" cy="323181"/>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1897706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11736</TotalTime>
  <Words>2202</Words>
  <Application>Microsoft Office PowerPoint</Application>
  <PresentationFormat>Presentación en pantalla (4:3)</PresentationFormat>
  <Paragraphs>535</Paragraphs>
  <Slides>31</Slides>
  <Notes>5</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PARAGUAY ANÁLISIS DEL SISTEMA TRIBUTARIO  Y PERSPECTIVAS </vt:lpstr>
      <vt:lpstr>                                  CONTENIDO  1. Análisis del Sistema Tributario y su         evolución reciente  2. Perspectivas de Inversión y Desarrollo  3. Principales conclusiones </vt:lpstr>
      <vt:lpstr> Análisis del Sistema Tributario y su  evolución reciente  </vt:lpstr>
      <vt:lpstr>Evolución de la Reforma Tributaria en Paraguay</vt:lpstr>
      <vt:lpstr>Participación de los Ingresos Tributarios en el total de Ingresos Fiscales</vt:lpstr>
      <vt:lpstr>Evolución de los Ingresos Tributarios  En miles de millones de G.</vt:lpstr>
      <vt:lpstr>Ingresos Tributarios vs. Evolución del PIB Variación Porcentual</vt:lpstr>
      <vt:lpstr>Estructura Tributaria Principales Impuestos como % del PIB</vt:lpstr>
      <vt:lpstr>Estructura Tributaria Participación de los tributos sobre el total de la Recaudación</vt:lpstr>
      <vt:lpstr>Presión Tributaria Comparada</vt:lpstr>
      <vt:lpstr>Regresividad del Sistema Tributario</vt:lpstr>
      <vt:lpstr>Tasas Impositivas Comparadas</vt:lpstr>
      <vt:lpstr>Participación e/ Comercio Interno y Comercio Exterior</vt:lpstr>
      <vt:lpstr>Reforma Tributaria de la Ley 2421/04</vt:lpstr>
      <vt:lpstr>Impuesto a la Renta Empresarial En miles de millones de G.</vt:lpstr>
      <vt:lpstr>Rendimiento del IVA en la Región</vt:lpstr>
      <vt:lpstr>Cantidad de Contribuyentes</vt:lpstr>
      <vt:lpstr>Presentación de PowerPoint</vt:lpstr>
      <vt:lpstr>Presentación de PowerPoint</vt:lpstr>
      <vt:lpstr>Resumen de la Reforma Tributaria sobre el Sector Agrícola</vt:lpstr>
      <vt:lpstr>Ingresos Tributarios por Impuestos PORCENTAJES DE PARTICIPACIÓN</vt:lpstr>
      <vt:lpstr>Perspectivas de Inversión y Desarrollo </vt:lpstr>
      <vt:lpstr>Estrategia para el Desarrollo</vt:lpstr>
      <vt:lpstr>Presentación de PowerPoint</vt:lpstr>
      <vt:lpstr>Presentación de PowerPoint</vt:lpstr>
      <vt:lpstr>Presentación de PowerPoint</vt:lpstr>
      <vt:lpstr>Presentación de PowerPoint</vt:lpstr>
      <vt:lpstr>Presentación de PowerPoint</vt:lpstr>
      <vt:lpstr>CONCLUSIONES:</vt:lpstr>
      <vt:lpstr>MUCHAS GRACIAS</vt:lpstr>
      <vt:lpstr>Recaudación Tributaria  (US$ Millones)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Eduardo Miranda</dc:creator>
  <cp:lastModifiedBy>dpf</cp:lastModifiedBy>
  <cp:revision>794</cp:revision>
  <dcterms:created xsi:type="dcterms:W3CDTF">2009-08-31T21:10:18Z</dcterms:created>
  <dcterms:modified xsi:type="dcterms:W3CDTF">2014-09-28T03:23:49Z</dcterms:modified>
</cp:coreProperties>
</file>